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32" r:id="rId3"/>
    <p:sldId id="331" r:id="rId4"/>
    <p:sldId id="330" r:id="rId5"/>
    <p:sldId id="329" r:id="rId6"/>
    <p:sldId id="328" r:id="rId7"/>
    <p:sldId id="327" r:id="rId8"/>
    <p:sldId id="326" r:id="rId9"/>
    <p:sldId id="325" r:id="rId10"/>
    <p:sldId id="324" r:id="rId11"/>
    <p:sldId id="320" r:id="rId12"/>
    <p:sldId id="323" r:id="rId13"/>
    <p:sldId id="321" r:id="rId14"/>
    <p:sldId id="322" r:id="rId15"/>
    <p:sldId id="318" r:id="rId16"/>
    <p:sldId id="319" r:id="rId17"/>
    <p:sldId id="317" r:id="rId18"/>
    <p:sldId id="316" r:id="rId19"/>
    <p:sldId id="314" r:id="rId20"/>
    <p:sldId id="315" r:id="rId21"/>
    <p:sldId id="313" r:id="rId22"/>
    <p:sldId id="312" r:id="rId23"/>
    <p:sldId id="311" r:id="rId24"/>
    <p:sldId id="309" r:id="rId25"/>
    <p:sldId id="308" r:id="rId26"/>
    <p:sldId id="306" r:id="rId27"/>
    <p:sldId id="307" r:id="rId28"/>
    <p:sldId id="304" r:id="rId29"/>
    <p:sldId id="305" r:id="rId30"/>
    <p:sldId id="302" r:id="rId31"/>
    <p:sldId id="303" r:id="rId32"/>
    <p:sldId id="300" r:id="rId33"/>
    <p:sldId id="301" r:id="rId34"/>
    <p:sldId id="296" r:id="rId35"/>
    <p:sldId id="299" r:id="rId36"/>
    <p:sldId id="297" r:id="rId37"/>
    <p:sldId id="298" r:id="rId38"/>
    <p:sldId id="294" r:id="rId39"/>
    <p:sldId id="295" r:id="rId40"/>
    <p:sldId id="293" r:id="rId41"/>
    <p:sldId id="292" r:id="rId42"/>
    <p:sldId id="291" r:id="rId43"/>
    <p:sldId id="290" r:id="rId44"/>
    <p:sldId id="289" r:id="rId45"/>
    <p:sldId id="288" r:id="rId46"/>
    <p:sldId id="287" r:id="rId47"/>
    <p:sldId id="286" r:id="rId48"/>
    <p:sldId id="285" r:id="rId49"/>
    <p:sldId id="284" r:id="rId50"/>
    <p:sldId id="283" r:id="rId51"/>
    <p:sldId id="279" r:id="rId52"/>
    <p:sldId id="280" r:id="rId53"/>
    <p:sldId id="281" r:id="rId54"/>
    <p:sldId id="282" r:id="rId55"/>
    <p:sldId id="278" r:id="rId56"/>
    <p:sldId id="275" r:id="rId57"/>
    <p:sldId id="274" r:id="rId58"/>
    <p:sldId id="269" r:id="rId59"/>
    <p:sldId id="270" r:id="rId60"/>
    <p:sldId id="272" r:id="rId61"/>
    <p:sldId id="273" r:id="rId62"/>
    <p:sldId id="266" r:id="rId63"/>
    <p:sldId id="267" r:id="rId64"/>
    <p:sldId id="268" r:id="rId65"/>
    <p:sldId id="265" r:id="rId66"/>
    <p:sldId id="264" r:id="rId67"/>
    <p:sldId id="261" r:id="rId68"/>
    <p:sldId id="263" r:id="rId69"/>
    <p:sldId id="262" r:id="rId70"/>
    <p:sldId id="259" r:id="rId71"/>
    <p:sldId id="260" r:id="rId7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8097B-9278-498A-AED4-EC9835826517}" type="datetimeFigureOut">
              <a:rPr lang="tr-TR" smtClean="0"/>
              <a:pPr/>
              <a:t>19.02.2013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CFC73-B5F0-418F-8D18-97A7A87C0B9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p:txBody>
          <a:bodyPr>
            <a:normAutofit fontScale="47500" lnSpcReduction="20000"/>
          </a:bodyPr>
          <a:lstStyle/>
          <a:p>
            <a:r>
              <a:rPr lang="tr-TR" sz="3200" b="1" kern="1200" dirty="0" smtClean="0">
                <a:solidFill>
                  <a:schemeClr val="tx1"/>
                </a:solidFill>
                <a:latin typeface="+mn-lt"/>
                <a:ea typeface="+mn-ea"/>
                <a:cs typeface="+mn-cs"/>
              </a:rPr>
              <a:t> Ticaret Şirketi Genel Hükümler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Emek Sermayesi</a:t>
            </a:r>
            <a:endParaRPr lang="tr-TR" dirty="0"/>
          </a:p>
        </p:txBody>
      </p:sp>
      <p:sp>
        <p:nvSpPr>
          <p:cNvPr id="3" name="2 İçerik Yer Tutucusu"/>
          <p:cNvSpPr>
            <a:spLocks noGrp="1"/>
          </p:cNvSpPr>
          <p:nvPr>
            <p:ph idx="1"/>
          </p:nvPr>
        </p:nvSpPr>
        <p:spPr/>
        <p:txBody>
          <a:bodyPr/>
          <a:lstStyle/>
          <a:p>
            <a:r>
              <a:rPr lang="tr-TR" sz="3200" kern="1200" dirty="0" smtClean="0">
                <a:solidFill>
                  <a:schemeClr val="tx1"/>
                </a:solidFill>
                <a:latin typeface="+mn-lt"/>
                <a:ea typeface="+mn-ea"/>
                <a:cs typeface="+mn-cs"/>
              </a:rPr>
              <a:t>Kişisel çalışma</a:t>
            </a:r>
          </a:p>
          <a:p>
            <a:r>
              <a:rPr lang="tr-TR" sz="3200" kern="1200" dirty="0" smtClean="0">
                <a:solidFill>
                  <a:schemeClr val="tx1"/>
                </a:solidFill>
                <a:latin typeface="+mn-lt"/>
                <a:ea typeface="+mn-ea"/>
                <a:cs typeface="+mn-cs"/>
              </a:rPr>
              <a:t>Ticari itibar</a:t>
            </a:r>
          </a:p>
          <a:p>
            <a:r>
              <a:rPr lang="tr-TR" sz="3200" kern="1200" dirty="0" smtClean="0">
                <a:solidFill>
                  <a:schemeClr val="tx1"/>
                </a:solidFill>
                <a:latin typeface="+mn-lt"/>
                <a:ea typeface="+mn-ea"/>
                <a:cs typeface="+mn-cs"/>
              </a:rPr>
              <a:t>Teknik bilgi</a:t>
            </a:r>
          </a:p>
          <a:p>
            <a:r>
              <a:rPr lang="tr-TR" sz="3200" kern="1200" dirty="0" smtClean="0">
                <a:solidFill>
                  <a:schemeClr val="tx1"/>
                </a:solidFill>
                <a:latin typeface="+mn-lt"/>
                <a:ea typeface="+mn-ea"/>
                <a:cs typeface="+mn-cs"/>
              </a:rPr>
              <a:t>Müşteri çevresi</a:t>
            </a:r>
          </a:p>
          <a:p>
            <a:r>
              <a:rPr lang="tr-TR" sz="3200" kern="1200" dirty="0" smtClean="0">
                <a:solidFill>
                  <a:schemeClr val="tx1"/>
                </a:solidFill>
                <a:latin typeface="+mn-lt"/>
                <a:ea typeface="+mn-ea"/>
                <a:cs typeface="+mn-cs"/>
              </a:rPr>
              <a:t>İş tecrübesi</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Sermaye Koyma Borcu</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Her ortak, usulüne göre düzenlenmiş ve imza edilmiş şirket sözleşmesiyle koymayı taahhüt ettiği sermayeden dolayı şirkete karşı borçludur. Sermaye olarak konulan </a:t>
            </a:r>
            <a:r>
              <a:rPr lang="tr-TR" sz="3200" kern="1200" dirty="0" err="1" smtClean="0">
                <a:solidFill>
                  <a:schemeClr val="tx1"/>
                </a:solidFill>
                <a:latin typeface="+mn-lt"/>
                <a:ea typeface="+mn-ea"/>
                <a:cs typeface="+mn-cs"/>
              </a:rPr>
              <a:t>ayınlara</a:t>
            </a:r>
            <a:r>
              <a:rPr lang="tr-TR" sz="3200" kern="1200" dirty="0" smtClean="0">
                <a:solidFill>
                  <a:schemeClr val="tx1"/>
                </a:solidFill>
                <a:latin typeface="+mn-lt"/>
                <a:ea typeface="+mn-ea"/>
                <a:cs typeface="+mn-cs"/>
              </a:rPr>
              <a:t>, bilirkişi tarafından biçilecek değerler, ilgililerce kabul edilmiş sayılır. </a:t>
            </a:r>
          </a:p>
          <a:p>
            <a:r>
              <a:rPr lang="tr-TR" sz="3200" kern="1200" dirty="0" smtClean="0">
                <a:solidFill>
                  <a:schemeClr val="tx1"/>
                </a:solidFill>
                <a:latin typeface="+mn-lt"/>
                <a:ea typeface="+mn-ea"/>
                <a:cs typeface="+mn-cs"/>
              </a:rPr>
              <a:t>Şirket sözleşmesinde veya esas sözleşmede bilirkişi tarafından belirlenen değerleriyle yer alan taşınmazlar tapuya şerh verildiği, fikrî mülkiyet hakları ile diğer değerler, varsa özel sicillerine, bu hüküm uyarınca kaydedildikleri ve taşınırlar güvenilir bir kişiye tevdi edildikleri takdirde ayni sermaye kabul olunur (TTK md. 128, f. 2).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Sermaye Koyma Borcu</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Paradan başka ekonomik bir değer veya bir taşınırın sermaye olarak konulmasının borçlanılması hâlinde şirket, tüzel kişilik kazandığı andan itibaren bunlar üzerinde malik sıfatıyla doğrudan tasarruf edebilir. Taşınmaz mülkiyetinin veya diğer ayni bir hakkın sermaye olarak konulması hâlinde, şirketin bunlar üzerinde tasarruf edebilmesi için tapu siciline tescil gereklidir. </a:t>
            </a:r>
          </a:p>
          <a:p>
            <a:r>
              <a:rPr lang="tr-TR" sz="3200" kern="1200" dirty="0" smtClean="0">
                <a:solidFill>
                  <a:schemeClr val="tx1"/>
                </a:solidFill>
                <a:latin typeface="+mn-lt"/>
                <a:ea typeface="+mn-ea"/>
                <a:cs typeface="+mn-cs"/>
              </a:rPr>
              <a:t>Mülkiyet ve diğer ayni hakların tapu siciline tescili istemi ile diğer sicillere yapılacak tescillerle ilgili bildirimler, ticaret sicili müdürü tarafından, ilgili sicile resen ve hemen yapılır. Şirketin tek taraflı istemde bulunabilme hakkı saklıdır.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Sermaye Koyma Borcu</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Şirket sözleşmesinde veya esas sözleşmede aksi kararlaştırılmamışsa, sermaye olarak konan </a:t>
            </a:r>
            <a:r>
              <a:rPr lang="tr-TR" sz="3200" kern="1200" dirty="0" err="1" smtClean="0">
                <a:solidFill>
                  <a:schemeClr val="tx1"/>
                </a:solidFill>
                <a:latin typeface="+mn-lt"/>
                <a:ea typeface="+mn-ea"/>
                <a:cs typeface="+mn-cs"/>
              </a:rPr>
              <a:t>ayınların</a:t>
            </a:r>
            <a:r>
              <a:rPr lang="tr-TR" sz="3200" kern="1200" dirty="0" smtClean="0">
                <a:solidFill>
                  <a:schemeClr val="tx1"/>
                </a:solidFill>
                <a:latin typeface="+mn-lt"/>
                <a:ea typeface="+mn-ea"/>
                <a:cs typeface="+mn-cs"/>
              </a:rPr>
              <a:t> mülkiyeti şirkete ait ve haklar şirkete devredilmiş olur. </a:t>
            </a:r>
          </a:p>
          <a:p>
            <a:r>
              <a:rPr lang="tr-TR" sz="3200" kern="1200" dirty="0" smtClean="0">
                <a:solidFill>
                  <a:schemeClr val="tx1"/>
                </a:solidFill>
                <a:latin typeface="+mn-lt"/>
                <a:ea typeface="+mn-ea"/>
                <a:cs typeface="+mn-cs"/>
              </a:rPr>
              <a:t>Şirket, her ortağın sermaye koyma borcunu yerine getirmesini isteyebileceği ve dava edebileceği gibi, yerine getirmede gecikme sebebiyle uğradığı zararın tazminini de isteyebilir. Tazminat istemi için ihtar şarttır. Şahıs şirketlerinde bu davayı ortaklar da açabilir.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Sermaye Koyma Borcu</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Ortaklarca, sermaye olarak konulması taahhüt edilen hakların korunması için, kurucular tarafından ortaklar aleyhine ihtiyati tedbir istenebilir. Tedbir üzerine açılacak davalar için, Hukuk Muhakemeleri Kanunu’nda (HMK) öngörülen süre ancak şirketin tescil ve ilanı tarihinden itibaren işlemeye başlar. </a:t>
            </a:r>
          </a:p>
          <a:p>
            <a:r>
              <a:rPr lang="tr-TR" sz="3200" kern="1200" dirty="0" smtClean="0">
                <a:solidFill>
                  <a:schemeClr val="tx1"/>
                </a:solidFill>
                <a:latin typeface="+mn-lt"/>
                <a:ea typeface="+mn-ea"/>
                <a:cs typeface="+mn-cs"/>
              </a:rPr>
              <a:t>Hizmet karşılığı olarak verilecek ücretin kısmen veya tamamen kâra iştirak suretiyle ifası kararlaştırıldığı takdirde bu kayıt çalışanlara ortak niteliğini kazandırmaz. </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Temerrüt Faizi</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Zamanında ifa edilmeyen sermaye koyma borcunun konusu para ise, şirketin tescili anından itibaren temerrüt faizi de istenebilecektir.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Alacağın Sermaye Olarak Getirilmesinde Sorumluluk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Sermaye olarak şirkete alacaklarını devretmiş olan bir ortak, alacaklar şirketçe tahsil edilmedikçe sermaye koyma borcundan kurtulmuş olmaz. Alacak, vadesi gelmemiş ise aksi kararlaştırılmış olmadıkça, vade gününden, muaccel ise şirket sözleşmesi veya esas sözleşme tarihinden itibaren bir ay içinde şirketçe tahsil edilmelidir. Her ne sebeple olursa olsun, bu süre içinde tahsil edilemediği takdirde, gecikmeden dolayı şirketin tazminat hakkına halel gelmemek şartıyla, ortak, sürenin bitiminden itibaren geçecek günlerin temerrüt faizini de ödemek zorundadır.</a:t>
            </a:r>
          </a:p>
          <a:p>
            <a:r>
              <a:rPr lang="tr-TR" sz="3200" kern="1200" smtClean="0">
                <a:solidFill>
                  <a:schemeClr val="tx1"/>
                </a:solidFill>
                <a:latin typeface="+mn-lt"/>
                <a:ea typeface="+mn-ea"/>
                <a:cs typeface="+mn-cs"/>
              </a:rPr>
              <a:t>Anonim ve limited şirketlerde vadesi gelmemiş alacağın sermaye olarak getirilmesi mümkün değildir (TTK md. 342; TTK md. 581). </a:t>
            </a:r>
            <a:endParaRPr lang="tr-T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 Faiz ve Ücret Alma Hakkı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Kanunlarda aksine hüküm öngörülmemişse, şirket sözleşmesiyle ortakların, koydukları sermayeler için faiz ve şirketteki hizmetleri sebebiyle kendilerine ücret verilmesi kabul olunabilir (TTK md. 132). </a:t>
            </a:r>
            <a:endParaRPr lang="tr-T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Şirketlerinde Borçlardan Sorumluluk</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Ticaret şirketlerinde şirket borçlarından dolayı birinci derecede şirket sorumludur. Borçlardan şirketin sorumlu olmasından dolayı alacaklılar ilk önce şirket malvarlığına başvuracaklar ve ondan tahsil etme yoluna gideceklerdir. </a:t>
            </a:r>
          </a:p>
          <a:p>
            <a:r>
              <a:rPr lang="tr-TR" sz="3200" kern="1200" smtClean="0">
                <a:solidFill>
                  <a:schemeClr val="tx1"/>
                </a:solidFill>
                <a:latin typeface="+mn-lt"/>
                <a:ea typeface="+mn-ea"/>
                <a:cs typeface="+mn-cs"/>
              </a:rPr>
              <a:t>Ticaret şirketlerinde ortakların şahsi borçlarından dolayı alacaklının şirketin malvarlığına başvurarak onu tahsil etme yetkisi yoktur. </a:t>
            </a:r>
          </a:p>
          <a:p>
            <a:r>
              <a:rPr lang="tr-TR" sz="3200" kern="1200" smtClean="0">
                <a:solidFill>
                  <a:schemeClr val="tx1"/>
                </a:solidFill>
                <a:latin typeface="+mn-lt"/>
                <a:ea typeface="+mn-ea"/>
                <a:cs typeface="+mn-cs"/>
              </a:rPr>
              <a:t>Ortağın şahsi alacaklısı, şirket devam ettiği müddetçe, alacağını ancak şirketin bilançosu gereğince o ortağa isabet edecek kar payından ve şirket feshedilirse tasfiye payından tahsil ederek karşılayabilir (TTK md. 133, f. 1). Anonim şirketlerde ve paylı komandit şirketlerde ortağın şahsi alacaklısı borçlu ortağa ait hisse senetlerine haciz koydurabilir (TTK md. 133, f. 2). </a:t>
            </a:r>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Ticaret Şirketlerinde Sorumluluk</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Ticaret şirketlerinde şirket borçlarından dolayı ortakların sorumlu tutulup tutulamamaları şirket tiplerine göre değişmektedir. </a:t>
            </a:r>
          </a:p>
          <a:p>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şirketlerde şirket alacaklıları alacaklarını şirket malvarlığından tahsil edemezlerse bu durumda sınırsız ve müteselsil sorumlu sıfatıyla ortakların malvarlığına müracaat edebilirler. Buna ikinci derecede sorumluluk denir.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şirkette ortakların birinci derecede sorumlu olduğu haller de vardır. Bunlar şirketin herhangi bir nedenle sona ermesi ve şirkete karşı yürütülen icra takibinin semeresiz kalmış olmasıdır. Komandit şirketlerde farklı türde en az iki ortak bulunduğu için sorumluluk şekilleri de değişiktir. Komandite ortak bu şirketlerde sınırsız sorumlu ortaktır. Sorumluluk şekli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şirketlerdeki ortaklarla aynıdır.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Ticaret Şirketi Kavramı</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TTK’nun ikinci kitabında düzenlenen şirket tiplerine ticaret şirketleri denir. Md. 124, f. 1’e göre ticaret şirketleri kollektif, komandit, anonim, limited ve kooperatif şirketidir. </a:t>
            </a:r>
          </a:p>
          <a:p>
            <a:r>
              <a:rPr lang="tr-TR" sz="3200" kern="1200" smtClean="0">
                <a:solidFill>
                  <a:schemeClr val="tx1"/>
                </a:solidFill>
                <a:latin typeface="+mn-lt"/>
                <a:ea typeface="+mn-ea"/>
                <a:cs typeface="+mn-cs"/>
              </a:rPr>
              <a:t>Ticaret şirketlerinden kollektif ve (adi) komandit şirket şahıs şirketi; anonim, limited ve sermayesi paylara bölünmüş komandit (paylı komandit) sermaye şirketi olarak nitelendirilirler (TTK md. 124, f. 2).</a:t>
            </a:r>
            <a:endParaRPr lang="tr-T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Ticaret Şirketlerinde Sorumluluk</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Komandit şirketlerde komanditer ortak ise sınırlı sorumlu ortaktır. Şirket borçlarından dolayı koymayı taahhüt etmiş olduğu sermaye miktarıyla sınırlı sorumlu ortaktır. Aslında komanditer ortak taahhüt etmiş olduğu sermayeyi şirkete ödemişse şirket borçlarından dolayı hiçbir şekilde sorumluluğu olmaz. Komanditer ortağın sınırlı sorumluluğu bazı hallerde genişler. </a:t>
            </a:r>
          </a:p>
          <a:p>
            <a:r>
              <a:rPr lang="tr-TR" sz="3200" kern="1200" dirty="0" smtClean="0">
                <a:solidFill>
                  <a:schemeClr val="tx1"/>
                </a:solidFill>
                <a:latin typeface="+mn-lt"/>
                <a:ea typeface="+mn-ea"/>
                <a:cs typeface="+mn-cs"/>
              </a:rPr>
              <a:t>Anonim şirketlerde ortaklar şirket borçlarından dolayı koymayı taahhüt ettikleri sermaye payıyla sınırlı olarak alacaklılara karşı sorumlu olurlar. Eğer ortak sermaye borcunu yerine getirmişse artık şirket borçlarından hiç bir sorumluluğu yoktur. </a:t>
            </a:r>
          </a:p>
          <a:p>
            <a:r>
              <a:rPr lang="tr-TR" sz="3200" kern="1200" dirty="0" smtClean="0">
                <a:solidFill>
                  <a:schemeClr val="tx1"/>
                </a:solidFill>
                <a:latin typeface="+mn-lt"/>
                <a:ea typeface="+mn-ea"/>
                <a:cs typeface="+mn-cs"/>
              </a:rPr>
              <a:t>Limited şirketlerde şirket borçlarından sorumluluk bakımından anonim şirketlerde ortakların tabi olduğu sorumluluk esasları geçerlidir. Ancak limited şirketlerde ortakların borçlardan sorumluluğu bazı durumlarda genişlemektedir. Şirket ortakları şirketten tahsil imkânı bulunmayan kamu borçlarından sermaye payı oranında sorumluluk taşırlar (AATUK md. 35). </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3200" b="1" kern="1200" dirty="0" smtClean="0">
                <a:solidFill>
                  <a:schemeClr val="tx1"/>
                </a:solidFill>
                <a:latin typeface="+mn-lt"/>
                <a:ea typeface="+mn-ea"/>
                <a:cs typeface="+mn-cs"/>
              </a:rPr>
              <a:t>Ticaret Şirketleriyle İlgili Uyuşmazlıklarda Yargılama Usulü ve Zamanaşımı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Ticaret şirketleriyle ilgili davalarda basit yargılama usulü öngörülmüştür (TTK md. 1521). Basit yargılama usulü diğer yargılama usullerine göre daha kısadır. </a:t>
            </a:r>
          </a:p>
          <a:p>
            <a:r>
              <a:rPr lang="tr-TR" sz="3200" kern="1200" smtClean="0">
                <a:solidFill>
                  <a:schemeClr val="tx1"/>
                </a:solidFill>
                <a:latin typeface="+mn-lt"/>
                <a:ea typeface="+mn-ea"/>
                <a:cs typeface="+mn-cs"/>
              </a:rPr>
              <a:t>TBK md. 147, f. 4’teki beş yıllık süre şirket ilişkilerine uygulanır.</a:t>
            </a:r>
            <a:endParaRPr lang="tr-T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3200" b="1" kern="1200" dirty="0" smtClean="0">
                <a:solidFill>
                  <a:schemeClr val="tx1"/>
                </a:solidFill>
                <a:latin typeface="+mn-lt"/>
                <a:ea typeface="+mn-ea"/>
                <a:cs typeface="+mn-cs"/>
              </a:rPr>
              <a:t>Ticaret Şirketlerinin Yerleşim Yeri (İkametgâhı) ve Vatandaşlığı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MK md. 51’e göre, birer tüzel kişi olan ticaret şirketlerinin yerleşim yeri şirket esas sözleşmesinde başka bir hüküm kararlaştırılmamışsa, şirket işlerinin yönetildiği yerdir. Şirket esas sözleşmesinde gösterilmesi zorunlu işletme merkezi (TTK md. 213, f. 1 bent c; md. 339, f. 2 bent a; md. 576, f. 1 bent a; Koop.  md. 3 bent 3), gerçek kişilerdeki yerleşim yerinin ticaret şirketlerindeki karşılığıdır. </a:t>
            </a:r>
          </a:p>
          <a:p>
            <a:r>
              <a:rPr lang="tr-TR" sz="3200" kern="1200" smtClean="0">
                <a:solidFill>
                  <a:schemeClr val="tx1"/>
                </a:solidFill>
                <a:latin typeface="+mn-lt"/>
                <a:ea typeface="+mn-ea"/>
                <a:cs typeface="+mn-cs"/>
              </a:rPr>
              <a:t>Türk kanunlarına göre kurulan ve merkezi Türkiye’de bulunan şirketler Türk şirketi (Türk vatandaşı şirket) olarak kabul edilir. Şirketin vatandaşlığının belirlenmesinde kurucularının aidiyetleri, yani hangi ülke vatandaşı oldukları değil, kurulmakta olan şirketin hangi ülke kanunlarına göre kurulduğu dikkate alınır. </a:t>
            </a:r>
            <a:endParaRPr lang="tr-T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Şirketlerinde Birleşme</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TTK md. 136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hükümlerine göre birleşme, sahip oldukları malvarlıkları tasfiye edilmeksizin birden fazla ticaret şirketinin içlerinden birinde veya yeni kurulan bir şirkette birleşmeleri ve birleşen şirketlerin ortaklarının belli bir değiştirme ölçüsüne göre yeni şirketten pay almalarıdır. </a:t>
            </a:r>
          </a:p>
          <a:p>
            <a:r>
              <a:rPr lang="tr-TR" sz="3200" kern="1200" dirty="0" smtClean="0">
                <a:solidFill>
                  <a:schemeClr val="tx1"/>
                </a:solidFill>
                <a:latin typeface="+mn-lt"/>
                <a:ea typeface="+mn-ea"/>
                <a:cs typeface="+mn-cs"/>
              </a:rPr>
              <a:t>Malvarlıklarının birleşmesi birleşmeye katılan bütün şirketlerin dağılmaları sonucunu doğurur veya kendisinde devralan şirket var olmaya devam eder ancak devrolunanlar dağılırlar. Birleşmede dağılan (infisah eden) ticaret şirketleri tasfiye edilmezler ve malvarlıkları kendiliğinden ve bir bütün olarak külli halefiyet yoluyla devralan şirkete veya birleşme için yeni kurulmuş şirkete geçer. </a:t>
            </a:r>
          </a:p>
          <a:p>
            <a:r>
              <a:rPr lang="tr-TR" sz="3200" kern="1200" dirty="0" smtClean="0">
                <a:solidFill>
                  <a:schemeClr val="tx1"/>
                </a:solidFill>
                <a:latin typeface="+mn-lt"/>
                <a:ea typeface="+mn-ea"/>
                <a:cs typeface="+mn-cs"/>
              </a:rPr>
              <a:t>Devrolunan şirketin ortakları devrolunan şirketin sermayesi karşılık teşkil etmek üzere ve hesaplama sonunda belirlenen bir değiştirme ölçüsüne göre kendiliğinden devralan şirketin ortağı olurlar. Bir başka deyişle, devrolunan şirketteki ortaklıkları sona ermeden devralan şirkette sürer. </a:t>
            </a:r>
            <a:endParaRPr lang="tr-TR"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Birleşme</a:t>
            </a:r>
            <a:r>
              <a:rPr lang="tr-TR" baseline="0" dirty="0" smtClean="0"/>
              <a:t> Türleri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Birleşme iki türdür: Yeni kuruluş ve Katılma (İltihak) (TTK md. 136). </a:t>
            </a:r>
          </a:p>
          <a:p>
            <a:r>
              <a:rPr lang="tr-TR" sz="3200" kern="1200" smtClean="0">
                <a:solidFill>
                  <a:schemeClr val="tx1"/>
                </a:solidFill>
                <a:latin typeface="+mn-lt"/>
                <a:ea typeface="+mn-ea"/>
                <a:cs typeface="+mn-cs"/>
              </a:rPr>
              <a:t>Yeni kuruluş yönteminde yeni bir şirket içinde birleşmek isteyen birden fazla ticaret şirketi kapatılır ve bu şirketlerin bütün malvarlıkları yeni kurulan bu şirkete (devralan şirkete) sermaye olarak konulur (TTK md. 136, f. 1 bent a). </a:t>
            </a:r>
          </a:p>
          <a:p>
            <a:r>
              <a:rPr lang="tr-TR" sz="3200" kern="1200" smtClean="0">
                <a:solidFill>
                  <a:schemeClr val="tx1"/>
                </a:solidFill>
                <a:latin typeface="+mn-lt"/>
                <a:ea typeface="+mn-ea"/>
                <a:cs typeface="+mn-cs"/>
              </a:rPr>
              <a:t>Katılma (iltihak) yönteminde, devralan (birleşilen, kabul eden) şirket varlığını sürdürür, devrolunan (katılan) şirketler ise, malvarlıkları tasfiye edilmeksizin, bir bütün halinde devralan şirkete dâhil olurlar. İşlemlerin tamamlanmasının arkasından devrolunan şirketlerin tüzel kişilikleri sona erer. </a:t>
            </a:r>
            <a:endParaRPr lang="tr-T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Birbirleriyle Birleşecek Şirketler</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TTK md. 137’de hangi şirketin diğeriyle birleşebileceği düzenlenmiştir. Her tür şirket birbiriyle birleşebilir. Ancak şahıs şirketleri bir sermaye şirketi ile birleşiyorlarsa, yeni şirketin sermaye şirketi olması zorunludur. Bir sermaye şirketi birleşerek dahi olsa, şahıs şirketine döndürülemez. </a:t>
            </a:r>
            <a:endParaRPr lang="tr-T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 Ortaklık Payının ve Haklarının Korunması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Devrolunan şirketin ortaklarının, mevcut ortaklık paylarını ve haklarını karşılayacak değerde, devralan şirketin payları ve hakları üzerinde istemde bulunma hakları vardır. Bu istem hakkı, birleşmeye katılan şirketlerin malvarlıklarının değeri, oy haklarının dağılımı ve önem taşıyan diğer hususlar dikkate alınarak hesaplanacaktır. </a:t>
            </a:r>
          </a:p>
          <a:p>
            <a:r>
              <a:rPr lang="tr-TR" sz="3200" kern="1200" dirty="0" smtClean="0">
                <a:solidFill>
                  <a:schemeClr val="tx1"/>
                </a:solidFill>
                <a:latin typeface="+mn-lt"/>
                <a:ea typeface="+mn-ea"/>
                <a:cs typeface="+mn-cs"/>
              </a:rPr>
              <a:t>Ortaklık paylarının değişim oranları belirlenirken, devrolunan şirketin ortaklarına tahsis olunan ortaklık paylarının gerçek değerlerinin onda birini aşmaması şartıyla, bir denkleştirme ödenmesi öngörülebilir. Devrolunan şirketin oydan yoksun paylarına sahip ortaklarına aynı değerde, oydan yoksun veya oy hakkını haiz paylar verilir. Devrolunan şirkette mevcut bulunan paylara bağlı imtiyaz hakları karşılığında, devralan şirkette eş değerde haklar veya uygun bir karşılık verilir. Ayrıca, devralan şirket, devrolunan şirketin intifa senedi sahiplerine, eş değerli haklar tanımak veya intifa senetlerini, birleşme sözleşmesinin yapıldığı tarihteki gerçek değeriyle satın almak zorundadır.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 Ortaklık Payının ve Haklarının Korunması</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Birleşmeye katılan şirketler, birleşme sözleşmesinde, ortaklara, devralan şirkette, pay ve ortaklık haklarının iktisabı ile iktisap olunacak şirket paylarının gerçek değerine denk gelen bir ayrılma akçesi arasında seçim yapma hakkı tanıyabilirler. Birleşmeye katılan şirketler birleşme sözleşmesinde, sadece ayrılma akçesinin verilmesini öngörebilirler. </a:t>
            </a:r>
          </a:p>
          <a:p>
            <a:r>
              <a:rPr lang="tr-TR" sz="3200" kern="1200" dirty="0" smtClean="0">
                <a:solidFill>
                  <a:schemeClr val="tx1"/>
                </a:solidFill>
                <a:latin typeface="+mn-lt"/>
                <a:ea typeface="+mn-ea"/>
                <a:cs typeface="+mn-cs"/>
              </a:rPr>
              <a:t>Devralma yoluyla birleşmede, devralan şirket, sermayesini, devrolunan şirketin ortaklarının haklarının korunabilmesi için gerekli olan düzeyde, artırmak zorundadır (TTK md. 142, f. 1). </a:t>
            </a:r>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Birleşme İşlemleri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Önce yazılı bir birleşme sözleşmesi yapılır. Sözleşme, birleşmeye katılan şirketlerin, yönetim organları tarafından imzalanır ve genel kurullarınca onaylanır (TTK md. 145, f. 1). Birleşme sözleşmesinin en az içeriği kanunda belirlenmiştir (TTK md. 146). </a:t>
            </a:r>
          </a:p>
          <a:p>
            <a:r>
              <a:rPr lang="tr-TR" sz="3200" kern="1200" dirty="0" smtClean="0">
                <a:solidFill>
                  <a:schemeClr val="tx1"/>
                </a:solidFill>
                <a:latin typeface="+mn-lt"/>
                <a:ea typeface="+mn-ea"/>
                <a:cs typeface="+mn-cs"/>
              </a:rPr>
              <a:t>Birleşme öncesinde birleşen şirketlerin bilançoları çıkartılır. Ortaklara verilecek paylar bu bilançoya göre belirlenir. Birleşme sözleşmesinin imzalandığı tarih ile bilanço günü arasında altı aydan fazla zaman geçmişse veya son bilançonun çıkarılmasından sonra, birleşmeye katılan şirketlerin malvarlıklarında önemli değişiklikler meydana gelmişse, birleşmeye katılan şirketler bir ara bilanço çıkarmak mecburiyeti altındadırlar (TTK md. 144 f. 1). </a:t>
            </a:r>
          </a:p>
          <a:p>
            <a:r>
              <a:rPr lang="tr-TR" sz="3200" kern="1200" dirty="0" smtClean="0">
                <a:solidFill>
                  <a:schemeClr val="tx1"/>
                </a:solidFill>
                <a:latin typeface="+mn-lt"/>
                <a:ea typeface="+mn-ea"/>
                <a:cs typeface="+mn-cs"/>
              </a:rPr>
              <a:t>Birleşmeye katılan şirketlerin yönetim organları, ayrı ayrı veya birlikte, birleşme hakkında bir rapor hazırlarlar (TTK md. 147, f. 1).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Birleşme İşlemleri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Birleşme işlemleri ortaklara bildirilir ve internet sitelerinde yayınlanır. Ortaklar böylece kendilerine yeni ortaklıktan verilecek paylar ve birleşmeye katılmak istemiyorlarsa çıkma akçesi alma konusunda bilgi sahibi olurlar. </a:t>
            </a:r>
          </a:p>
          <a:p>
            <a:r>
              <a:rPr lang="tr-TR" sz="3200" kern="1200" dirty="0" smtClean="0">
                <a:solidFill>
                  <a:schemeClr val="tx1"/>
                </a:solidFill>
                <a:latin typeface="+mn-lt"/>
                <a:ea typeface="+mn-ea"/>
                <a:cs typeface="+mn-cs"/>
              </a:rPr>
              <a:t>Yönetim organı, genel kurula birleşme sözleşmesini sunar. Birleşme sözleşmesi genel kurulda onaylanmalıdır. Her şirket için ayrı sayılar öngörülmüştür. Sermaye şirketlerinde dörtte üçlük bir oran belirlenmiştir. Şahıs şirketlerinde oy birliği esastır. </a:t>
            </a:r>
          </a:p>
          <a:p>
            <a:r>
              <a:rPr lang="tr-TR" sz="3200" kern="1200" dirty="0" smtClean="0">
                <a:solidFill>
                  <a:schemeClr val="tx1"/>
                </a:solidFill>
                <a:latin typeface="+mn-lt"/>
                <a:ea typeface="+mn-ea"/>
                <a:cs typeface="+mn-cs"/>
              </a:rPr>
              <a:t>Birleşmede yüzde doksan oya sahip olan çoğunluk yüzde onluk azınlığın çıkartılmasını sağlayabilir. </a:t>
            </a:r>
          </a:p>
          <a:p>
            <a:r>
              <a:rPr lang="tr-TR" sz="3200" kern="1200" dirty="0" smtClean="0">
                <a:solidFill>
                  <a:schemeClr val="tx1"/>
                </a:solidFill>
                <a:latin typeface="+mn-lt"/>
                <a:ea typeface="+mn-ea"/>
                <a:cs typeface="+mn-cs"/>
              </a:rPr>
              <a:t>Birleşmeye katılan şirketler tarafından birleşme kararı alınır alınmaz, yönetim organları, birleşmenin tescili için ticaret siciline başvurur (TTK md. 152, f. 1) ve birleşme ticaret siciline tescil ile geçerlilik kazanır (md. 153, f. 1). Birleşme kararı, </a:t>
            </a:r>
            <a:r>
              <a:rPr lang="tr-TR" sz="3200" kern="1200" dirty="0" err="1" smtClean="0">
                <a:solidFill>
                  <a:schemeClr val="tx1"/>
                </a:solidFill>
                <a:latin typeface="+mn-lt"/>
                <a:ea typeface="+mn-ea"/>
                <a:cs typeface="+mn-cs"/>
              </a:rPr>
              <a:t>TTSG’de</a:t>
            </a:r>
            <a:r>
              <a:rPr lang="tr-TR" sz="3200" kern="1200" dirty="0" smtClean="0">
                <a:solidFill>
                  <a:schemeClr val="tx1"/>
                </a:solidFill>
                <a:latin typeface="+mn-lt"/>
                <a:ea typeface="+mn-ea"/>
                <a:cs typeface="+mn-cs"/>
              </a:rPr>
              <a:t> ilan olunur (md. 154, f. 1). </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Şirketlerine Uygulanacak Mevzuat Hükümleri</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TTK md. 126 hükmü göz önüne alındığında ticaret şirketlerine uygulanacak hükümler şöylece sıralanabilecektir:</a:t>
            </a:r>
          </a:p>
          <a:p>
            <a:pPr lvl="1"/>
            <a:r>
              <a:rPr lang="tr-TR" sz="2800" kern="1200" dirty="0" smtClean="0">
                <a:solidFill>
                  <a:schemeClr val="tx1"/>
                </a:solidFill>
                <a:latin typeface="+mn-lt"/>
                <a:ea typeface="+mn-ea"/>
                <a:cs typeface="+mn-cs"/>
              </a:rPr>
              <a:t>Emredici (buyurucu) kanun hükümleri</a:t>
            </a:r>
          </a:p>
          <a:p>
            <a:pPr lvl="1"/>
            <a:r>
              <a:rPr lang="tr-TR" sz="2800" kern="1200" dirty="0" smtClean="0">
                <a:solidFill>
                  <a:schemeClr val="tx1"/>
                </a:solidFill>
                <a:latin typeface="+mn-lt"/>
                <a:ea typeface="+mn-ea"/>
                <a:cs typeface="+mn-cs"/>
              </a:rPr>
              <a:t>Şirket sözleşmesi hükümleri</a:t>
            </a:r>
          </a:p>
          <a:p>
            <a:pPr lvl="1"/>
            <a:r>
              <a:rPr lang="tr-TR" sz="2800" kern="1200" dirty="0" smtClean="0">
                <a:solidFill>
                  <a:schemeClr val="tx1"/>
                </a:solidFill>
                <a:latin typeface="+mn-lt"/>
                <a:ea typeface="+mn-ea"/>
                <a:cs typeface="+mn-cs"/>
              </a:rPr>
              <a:t>Her bir ticaret şirketi tipine ilişkin kanundaki özel hükümler</a:t>
            </a:r>
          </a:p>
          <a:p>
            <a:pPr lvl="1"/>
            <a:r>
              <a:rPr lang="tr-TR" sz="2800" kern="1200" dirty="0" smtClean="0">
                <a:solidFill>
                  <a:schemeClr val="tx1"/>
                </a:solidFill>
                <a:latin typeface="+mn-lt"/>
                <a:ea typeface="+mn-ea"/>
                <a:cs typeface="+mn-cs"/>
              </a:rPr>
              <a:t>Türk Medeni Kanunu’nun tüzel kişilere ilişkin hükümleri</a:t>
            </a:r>
          </a:p>
          <a:p>
            <a:pPr lvl="1"/>
            <a:r>
              <a:rPr lang="tr-TR" sz="2800" kern="1200" dirty="0" smtClean="0">
                <a:solidFill>
                  <a:schemeClr val="tx1"/>
                </a:solidFill>
                <a:latin typeface="+mn-lt"/>
                <a:ea typeface="+mn-ea"/>
                <a:cs typeface="+mn-cs"/>
              </a:rPr>
              <a:t>Türk Borçlar Kanunu’ndaki adi şirketlere ilişkin hükümler</a:t>
            </a:r>
          </a:p>
          <a:p>
            <a:pPr lvl="1"/>
            <a:r>
              <a:rPr lang="tr-TR" sz="2800" kern="1200" dirty="0" smtClean="0">
                <a:solidFill>
                  <a:schemeClr val="tx1"/>
                </a:solidFill>
                <a:latin typeface="+mn-lt"/>
                <a:ea typeface="+mn-ea"/>
                <a:cs typeface="+mn-cs"/>
              </a:rPr>
              <a:t>Türk Ticaret Kanunu’nun diğer hükümleri</a:t>
            </a:r>
          </a:p>
          <a:p>
            <a:pPr lvl="1"/>
            <a:r>
              <a:rPr lang="tr-TR" sz="2800" kern="1200" dirty="0" smtClean="0">
                <a:solidFill>
                  <a:schemeClr val="tx1"/>
                </a:solidFill>
                <a:latin typeface="+mn-lt"/>
                <a:ea typeface="+mn-ea"/>
                <a:cs typeface="+mn-cs"/>
              </a:rPr>
              <a:t>Ticari örf ve adet hukuku kuralları</a:t>
            </a:r>
          </a:p>
          <a:p>
            <a:pPr lvl="1"/>
            <a:r>
              <a:rPr lang="tr-TR" sz="2800" kern="1200" dirty="0" smtClean="0">
                <a:solidFill>
                  <a:schemeClr val="tx1"/>
                </a:solidFill>
                <a:latin typeface="+mn-lt"/>
                <a:ea typeface="+mn-ea"/>
                <a:cs typeface="+mn-cs"/>
              </a:rPr>
              <a:t>Türk Medeni Kanunu’nun genel hükümleri </a:t>
            </a:r>
            <a:endParaRPr lang="tr-T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Birleşmenin Sonuçları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Birleşmenin ticaret siciline tescili ile devrolunan şirketin bütün aktif ve pasifi kendiliğinden devralan şirkete geçer (md. 153, f. 1). Devrolunan şirket, birleşmenin ticaret siciline tescili ile infisah eder (md. 152, f. 3). Devrolunan şirketin ortakları devralan şirketin ortağı olur. </a:t>
            </a:r>
          </a:p>
          <a:p>
            <a:r>
              <a:rPr lang="tr-TR" sz="3200" kern="1200" dirty="0" smtClean="0">
                <a:solidFill>
                  <a:schemeClr val="tx1"/>
                </a:solidFill>
                <a:latin typeface="+mn-lt"/>
                <a:ea typeface="+mn-ea"/>
                <a:cs typeface="+mn-cs"/>
              </a:rPr>
              <a:t>Birleşmeye katılan şirketlerin alacaklıları birleşmenin hukuksal olarak geçerlilik kazanmasından itibaren üç ay içinde talepte bulunurlarsa devralan şirket bunların alacaklarını teminat altına alır (TTK md. 157, f. 1). </a:t>
            </a:r>
          </a:p>
          <a:p>
            <a:r>
              <a:rPr lang="tr-TR" sz="3200" kern="1200" dirty="0" smtClean="0">
                <a:solidFill>
                  <a:schemeClr val="tx1"/>
                </a:solidFill>
                <a:latin typeface="+mn-lt"/>
                <a:ea typeface="+mn-ea"/>
                <a:cs typeface="+mn-cs"/>
              </a:rPr>
              <a:t>Devrolunan şirketin borçlarından birleşmeden önce sorumlu olan ortakların sorumlulukları birleşmeden sonra da devam eder. Yalnız, bu borçlar birleşme kararının ilanından önce doğmuş olmalı veya borçları doğuran sebepler bu tarihten önce oluşmuş bulunmalıdır (TTK md. 158, f. 1).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Birleşmenin Sonuçları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Devrolunan şirketin borçlarından doğan, ortakların kişisel sorumluluğuna ilişkin istemler, birleşme kararının ilanı tarihinden itibaren üç yıl geçince zamanaşımına uğrar. Alacak ilan tarihinden sonra muaccel olursa, zamanaşımı süresi </a:t>
            </a:r>
            <a:r>
              <a:rPr lang="tr-TR" sz="3200" kern="1200" dirty="0" err="1" smtClean="0">
                <a:solidFill>
                  <a:schemeClr val="tx1"/>
                </a:solidFill>
                <a:latin typeface="+mn-lt"/>
                <a:ea typeface="+mn-ea"/>
                <a:cs typeface="+mn-cs"/>
              </a:rPr>
              <a:t>muacceliyet</a:t>
            </a:r>
            <a:r>
              <a:rPr lang="tr-TR" sz="3200" kern="1200" dirty="0" smtClean="0">
                <a:solidFill>
                  <a:schemeClr val="tx1"/>
                </a:solidFill>
                <a:latin typeface="+mn-lt"/>
                <a:ea typeface="+mn-ea"/>
                <a:cs typeface="+mn-cs"/>
              </a:rPr>
              <a:t> tarihinden başlar. Bu sınırlama, devralan şirketin borçları dolayısıyla şahsen sorumlu olan ortakların sorumluluklarına uygulanmaz (md. 158, f. 2). </a:t>
            </a:r>
          </a:p>
          <a:p>
            <a:r>
              <a:rPr lang="tr-TR" sz="3200" kern="1200" dirty="0" smtClean="0">
                <a:solidFill>
                  <a:schemeClr val="tx1"/>
                </a:solidFill>
                <a:latin typeface="+mn-lt"/>
                <a:ea typeface="+mn-ea"/>
                <a:cs typeface="+mn-cs"/>
              </a:rPr>
              <a:t>Kamuya arz edilmiş olan tahvil ve diğer borç senetlerinde sorumluluk itfa tarihine kadar devam eder, ancak </a:t>
            </a:r>
            <a:r>
              <a:rPr lang="tr-TR" sz="3200" kern="1200" dirty="0" err="1" smtClean="0">
                <a:solidFill>
                  <a:schemeClr val="tx1"/>
                </a:solidFill>
                <a:latin typeface="+mn-lt"/>
                <a:ea typeface="+mn-ea"/>
                <a:cs typeface="+mn-cs"/>
              </a:rPr>
              <a:t>izahname</a:t>
            </a:r>
            <a:r>
              <a:rPr lang="tr-TR" sz="3200" kern="1200" dirty="0" smtClean="0">
                <a:solidFill>
                  <a:schemeClr val="tx1"/>
                </a:solidFill>
                <a:latin typeface="+mn-lt"/>
                <a:ea typeface="+mn-ea"/>
                <a:cs typeface="+mn-cs"/>
              </a:rPr>
              <a:t> bu konuda başka bir düzenleme de ihtiva edebilir (md. 158, f. 3). </a:t>
            </a:r>
          </a:p>
          <a:p>
            <a:r>
              <a:rPr lang="tr-TR" sz="3200" kern="1200" dirty="0" smtClean="0">
                <a:solidFill>
                  <a:schemeClr val="tx1"/>
                </a:solidFill>
                <a:latin typeface="+mn-lt"/>
                <a:ea typeface="+mn-ea"/>
                <a:cs typeface="+mn-cs"/>
              </a:rPr>
              <a:t>Buna göre birleşmede işçilerle yapılan hizmet sözleşmeleri, işçi itiraz etmediği takdirde, devir gününe kadar bu sözleşmeden doğan bütün hak ve borçlarla devralana geçer. İşçi itiraz ederse, hizmet sözleşmesi kanuni işten çıkarma süresinin sonunda sona erer; devralan ve işçi o tarihe kadar sözleşmeyi yerine getirmekle yükümlüdür.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Bölünme Kavramı ve Bölünebilecek Şirketler</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Sermaye şirketleri ve kooperatifler, sermaye şirketlerine ve kooperatiflere bölünebilirler. Kanuna göre şahıs şirketlerinin bölünmeleri mümkün olmadığı gibi, bir sermaye şirketinin bölünerek şahıs şirketi halini alması da mümkün değildir. Bir ticaret şirketi tam veya kısmı olarak bölünebilir (TTK md. 159). </a:t>
            </a:r>
          </a:p>
          <a:p>
            <a:r>
              <a:rPr lang="tr-TR" sz="3200" kern="1200" dirty="0" smtClean="0">
                <a:solidFill>
                  <a:schemeClr val="tx1"/>
                </a:solidFill>
                <a:latin typeface="+mn-lt"/>
                <a:ea typeface="+mn-ea"/>
                <a:cs typeface="+mn-cs"/>
              </a:rPr>
              <a:t>Tam bölünmede, şirketin tüm malvarlığı bölümlere ayrılır de diğer şirketlere devrolunur. Bölünen şirketin ortakları, devralan şirketlerin paylarını ve haklarını iktisap ederler. Tam bölünüp devrolunan şirket sona erer ve unvanı ticaret sicilinden silinir (md. 159, f. 2).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Kavram ve Bölünebilecek Şirketler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Kısmi bölünmede, bir şirketin malvarlığının bir veya birden fazla bölümü diğer şirketlere devrolunur. Bölünen şirketin ortakları, devralan şirketlerin paylarını ve haklarını iktisap ederler veya bölünen şirket, devredilen malvarlığı bölümlerinin karşılığında devralan şirketlerdeki payları ve hakları elde ederek yavru şirketini oluşturur (md. 159, f. 3). </a:t>
            </a:r>
          </a:p>
          <a:p>
            <a:r>
              <a:rPr lang="tr-TR" sz="3200" kern="1200" dirty="0" smtClean="0">
                <a:solidFill>
                  <a:schemeClr val="tx1"/>
                </a:solidFill>
                <a:latin typeface="+mn-lt"/>
                <a:ea typeface="+mn-ea"/>
                <a:cs typeface="+mn-cs"/>
              </a:rPr>
              <a:t>Tam ve kısmi bölünmede şirket payları ve hakları birleşmeye ilişkin hükümler çerçevesinde korunur (TTK md. 161, f. 1). Eski ortaklara yeni şirketten de pay verilebilir veya yeni şirketin payları eski şirketin olabilir. Bu durumda yavru ortaklık ilişkisi ortaya çıkar.</a:t>
            </a:r>
          </a:p>
          <a:p>
            <a:r>
              <a:rPr lang="tr-TR" sz="3200" kern="1200" dirty="0" smtClean="0">
                <a:solidFill>
                  <a:schemeClr val="tx1"/>
                </a:solidFill>
                <a:latin typeface="+mn-lt"/>
                <a:ea typeface="+mn-ea"/>
                <a:cs typeface="+mn-cs"/>
              </a:rPr>
              <a:t>Bölünme çerçevesinde yeni bir şirketin kurulmasına TTK ile </a:t>
            </a:r>
            <a:r>
              <a:rPr lang="tr-TR" sz="3200" kern="1200" dirty="0" err="1" smtClean="0">
                <a:solidFill>
                  <a:schemeClr val="tx1"/>
                </a:solidFill>
                <a:latin typeface="+mn-lt"/>
                <a:ea typeface="+mn-ea"/>
                <a:cs typeface="+mn-cs"/>
              </a:rPr>
              <a:t>Koop</a:t>
            </a:r>
            <a:r>
              <a:rPr lang="tr-TR" sz="3200" kern="1200" dirty="0" smtClean="0">
                <a:solidFill>
                  <a:schemeClr val="tx1"/>
                </a:solidFill>
                <a:latin typeface="+mn-lt"/>
                <a:ea typeface="+mn-ea"/>
                <a:cs typeface="+mn-cs"/>
              </a:rPr>
              <a:t>. K.’</a:t>
            </a:r>
            <a:r>
              <a:rPr lang="tr-TR" sz="3200" kern="1200" dirty="0" err="1" smtClean="0">
                <a:solidFill>
                  <a:schemeClr val="tx1"/>
                </a:solidFill>
                <a:latin typeface="+mn-lt"/>
                <a:ea typeface="+mn-ea"/>
                <a:cs typeface="+mn-cs"/>
              </a:rPr>
              <a:t>nun</a:t>
            </a:r>
            <a:r>
              <a:rPr lang="tr-TR" sz="3200" kern="1200" dirty="0" smtClean="0">
                <a:solidFill>
                  <a:schemeClr val="tx1"/>
                </a:solidFill>
                <a:latin typeface="+mn-lt"/>
                <a:ea typeface="+mn-ea"/>
                <a:cs typeface="+mn-cs"/>
              </a:rPr>
              <a:t> kuruluşa ilişkin hükümleri uygulanır. Sermaye şirketlerinin kurulmasında, kurucuların asgari sayısına ve ayni sermaye konulmasına ilişkin hükümler uygulanmaz. </a:t>
            </a:r>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Bölünme İşlemleri</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Bir şirket, bölünme yoluyla, malvarlığının bölümlerini var olan şirketlere devredecekse, bölünmeye katılan şirketlerin yönetim organları tarafından bir bölünme sözleşmesi yapılır. Bir şirket, bölünme yoluyla, malvarlığının bölümlerini yeni kurulacak şirketlere devredecekse, yönetim organı bir bölünme planı düzenler. Hem bölünme sözleşmesinin hem de bölünme planının yazılı şekilde yapılması ve bunların genel kurul tarafından göre onaylanması gerekir (md. 166). </a:t>
            </a:r>
          </a:p>
          <a:p>
            <a:r>
              <a:rPr lang="tr-TR" sz="3200" kern="1200" dirty="0" smtClean="0">
                <a:solidFill>
                  <a:schemeClr val="tx1"/>
                </a:solidFill>
                <a:latin typeface="+mn-lt"/>
                <a:ea typeface="+mn-ea"/>
                <a:cs typeface="+mn-cs"/>
              </a:rPr>
              <a:t>Yeni kuruluşun varlığı hâlinde, bölünme planına yeni şirketin sözleşmesi de eklenir (md. 169, f. 3).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Bölünme İşlemleri</a:t>
            </a:r>
            <a:endParaRPr lang="tr-TR" dirty="0"/>
          </a:p>
        </p:txBody>
      </p:sp>
      <p:sp>
        <p:nvSpPr>
          <p:cNvPr id="3" name="2 İçerik Yer Tutucusu"/>
          <p:cNvSpPr>
            <a:spLocks noGrp="1"/>
          </p:cNvSpPr>
          <p:nvPr>
            <p:ph idx="1"/>
          </p:nvPr>
        </p:nvSpPr>
        <p:spPr/>
        <p:txBody>
          <a:bodyPr>
            <a:normAutofit fontScale="92500"/>
          </a:bodyPr>
          <a:lstStyle/>
          <a:p>
            <a:r>
              <a:rPr lang="tr-TR" sz="3200" kern="1200" dirty="0" smtClean="0">
                <a:solidFill>
                  <a:schemeClr val="tx1"/>
                </a:solidFill>
                <a:latin typeface="+mn-lt"/>
                <a:ea typeface="+mn-ea"/>
                <a:cs typeface="+mn-cs"/>
              </a:rPr>
              <a:t>Bölünme işlemleri için bölünen şirketin bilançosu çıkartılır. Bilanço günüyle, bölünme sözleşmesinin imzası veya bölünme planının düzenlenmesi tarihi arasında, altı aydan fazla bir zaman bulunduğu bir ara bilanço çıkarılır (md. 165, f. 1). </a:t>
            </a:r>
          </a:p>
          <a:p>
            <a:r>
              <a:rPr lang="tr-TR" sz="3200" kern="1200" dirty="0" smtClean="0">
                <a:solidFill>
                  <a:schemeClr val="tx1"/>
                </a:solidFill>
                <a:latin typeface="+mn-lt"/>
                <a:ea typeface="+mn-ea"/>
                <a:cs typeface="+mn-cs"/>
              </a:rPr>
              <a:t>Tam bölünmeye katılan şirketler, bölünme sözleşmesi veya bölünme planına göre herhangi bir şirkete tahsis edilmeyen borçlardan </a:t>
            </a:r>
            <a:r>
              <a:rPr lang="tr-TR" sz="3200" kern="1200" dirty="0" err="1" smtClean="0">
                <a:solidFill>
                  <a:schemeClr val="tx1"/>
                </a:solidFill>
                <a:latin typeface="+mn-lt"/>
                <a:ea typeface="+mn-ea"/>
                <a:cs typeface="+mn-cs"/>
              </a:rPr>
              <a:t>müteselsilen</a:t>
            </a:r>
            <a:r>
              <a:rPr lang="tr-TR" sz="3200" kern="1200" dirty="0" smtClean="0">
                <a:solidFill>
                  <a:schemeClr val="tx1"/>
                </a:solidFill>
                <a:latin typeface="+mn-lt"/>
                <a:ea typeface="+mn-ea"/>
                <a:cs typeface="+mn-cs"/>
              </a:rPr>
              <a:t> sorumludurlar (md. 168, f. 3).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Bölünme İşlemleri</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Raporlar ve sözleşmeler, iki aylık süre ile ortakların incelemesine sunulur. </a:t>
            </a:r>
          </a:p>
          <a:p>
            <a:r>
              <a:rPr lang="tr-TR" sz="3200" kern="1200" dirty="0" smtClean="0">
                <a:solidFill>
                  <a:schemeClr val="tx1"/>
                </a:solidFill>
                <a:latin typeface="+mn-lt"/>
                <a:ea typeface="+mn-ea"/>
                <a:cs typeface="+mn-cs"/>
              </a:rPr>
              <a:t>Bölünmeye katılan şirketlerin alacaklıları, </a:t>
            </a:r>
            <a:r>
              <a:rPr lang="tr-TR" sz="3200" kern="1200" dirty="0" err="1" smtClean="0">
                <a:solidFill>
                  <a:schemeClr val="tx1"/>
                </a:solidFill>
                <a:latin typeface="+mn-lt"/>
                <a:ea typeface="+mn-ea"/>
                <a:cs typeface="+mn-cs"/>
              </a:rPr>
              <a:t>TTSG’de</a:t>
            </a:r>
            <a:r>
              <a:rPr lang="tr-TR" sz="3200" kern="1200" dirty="0" smtClean="0">
                <a:solidFill>
                  <a:schemeClr val="tx1"/>
                </a:solidFill>
                <a:latin typeface="+mn-lt"/>
                <a:ea typeface="+mn-ea"/>
                <a:cs typeface="+mn-cs"/>
              </a:rPr>
              <a:t> yapılacak ilanla, alacaklarını bildirmeye ve teminat verilmesi için istemde bulunmaya çağrılırlar (md. 174). Şirket istemde bulunan alacaklıların alacaklarını teminat altına almak zorundadırlar. Diğer alacaklıların zarara uğramayacaklarının anlaşılması hâlinde, şirket, teminat göstermek yerine borcu ödeyebilir (md. 175).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Bölünme İşlemleri</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Alacaklıların alacağının teminatının sağlanmasından sonra, bölünmeye katılan şirketlerin yönetim organları, bölünme sözleşmesini veya bölünme planını genel kurula sunarlar (md. 173. 1). Bölünme genel kurullarında onaylanır. Çoğunluk birleşme kararının alınması ile aynıdır. </a:t>
            </a:r>
          </a:p>
          <a:p>
            <a:r>
              <a:rPr lang="tr-TR" sz="3200" kern="1200" dirty="0" smtClean="0">
                <a:solidFill>
                  <a:schemeClr val="tx1"/>
                </a:solidFill>
                <a:latin typeface="+mn-lt"/>
                <a:ea typeface="+mn-ea"/>
                <a:cs typeface="+mn-cs"/>
              </a:rPr>
              <a:t>Bölünme onaylanınca, yönetim organı bölünmenin tescilini ister (md. 179, f. 1) ve bölünme ticaret siciline tescille geçerlilik kazanır (md. 179, f. 4). </a:t>
            </a:r>
            <a:endParaRPr lang="tr-T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Bölünmenin Sonuçları</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Ticaret siciline tescille envanterde yer alan bütün aktifler ve pasifler devralan şirketlere geçer (md. 179, f. 4). </a:t>
            </a:r>
          </a:p>
          <a:p>
            <a:r>
              <a:rPr lang="tr-TR" sz="3200" kern="1200" dirty="0" smtClean="0">
                <a:solidFill>
                  <a:schemeClr val="tx1"/>
                </a:solidFill>
                <a:latin typeface="+mn-lt"/>
                <a:ea typeface="+mn-ea"/>
                <a:cs typeface="+mn-cs"/>
              </a:rPr>
              <a:t>Tam bölünme hâlinde devreden şirket ticaret siciline tescil ile birlikte infisah eder (md. 179, f. 3). </a:t>
            </a:r>
          </a:p>
          <a:p>
            <a:r>
              <a:rPr lang="tr-TR" sz="3200" kern="1200" dirty="0" smtClean="0">
                <a:solidFill>
                  <a:schemeClr val="tx1"/>
                </a:solidFill>
                <a:latin typeface="+mn-lt"/>
                <a:ea typeface="+mn-ea"/>
                <a:cs typeface="+mn-cs"/>
              </a:rPr>
              <a:t>Bölünme sözleşmesi veya bölünme planıyla kendisine borç tahsis edilen şirket, bu suretle birinci derecede sorumlu bulunan şirket, alacaklıların alacaklarını ifa etmezse, bölünmeye katılan diğer şirketler ikinci derecede, sorumlu şirketler </a:t>
            </a:r>
            <a:r>
              <a:rPr lang="tr-TR" sz="3200" kern="1200" dirty="0" err="1" smtClean="0">
                <a:solidFill>
                  <a:schemeClr val="tx1"/>
                </a:solidFill>
                <a:latin typeface="+mn-lt"/>
                <a:ea typeface="+mn-ea"/>
                <a:cs typeface="+mn-cs"/>
              </a:rPr>
              <a:t>müteselsilen</a:t>
            </a:r>
            <a:r>
              <a:rPr lang="tr-TR" sz="3200" kern="1200" dirty="0" smtClean="0">
                <a:solidFill>
                  <a:schemeClr val="tx1"/>
                </a:solidFill>
                <a:latin typeface="+mn-lt"/>
                <a:ea typeface="+mn-ea"/>
                <a:cs typeface="+mn-cs"/>
              </a:rPr>
              <a:t> sorumlu olurlar (md. 176, f. 1).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Bölünmenin Sonuçları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Devrolunan şirketin borçlarından bölünmeden önce sorumlu olan ortakların sorumlulukları bölünmeden sonra da devam eder. Şu şartla ki, bu borçlar bölünme kararının ilanından önce doğmuş olmalı veya borçları doğuran sebepler bu tarihten önce oluşmuş bulunmalıdır. </a:t>
            </a:r>
          </a:p>
          <a:p>
            <a:r>
              <a:rPr lang="tr-TR" sz="3200" kern="1200" dirty="0" smtClean="0">
                <a:solidFill>
                  <a:schemeClr val="tx1"/>
                </a:solidFill>
                <a:latin typeface="+mn-lt"/>
                <a:ea typeface="+mn-ea"/>
                <a:cs typeface="+mn-cs"/>
              </a:rPr>
              <a:t>Devrolunan şirketin borçlarından doğan, ortakların kişisel sorumluluğuna ilişkin istemler, bölünme kararının ilanı tarihinden itibaren üç yıl geçince zamanaşımına uğrar.</a:t>
            </a:r>
          </a:p>
          <a:p>
            <a:r>
              <a:rPr lang="tr-TR" sz="3200" kern="1200" dirty="0" smtClean="0">
                <a:solidFill>
                  <a:schemeClr val="tx1"/>
                </a:solidFill>
                <a:latin typeface="+mn-lt"/>
                <a:ea typeface="+mn-ea"/>
                <a:cs typeface="+mn-cs"/>
              </a:rPr>
              <a:t>Alacak ilan tarihinden sonra muaccel olursa, zamanaşımı süresi </a:t>
            </a:r>
            <a:r>
              <a:rPr lang="tr-TR" sz="3200" kern="1200" dirty="0" err="1" smtClean="0">
                <a:solidFill>
                  <a:schemeClr val="tx1"/>
                </a:solidFill>
                <a:latin typeface="+mn-lt"/>
                <a:ea typeface="+mn-ea"/>
                <a:cs typeface="+mn-cs"/>
              </a:rPr>
              <a:t>muacceliyet</a:t>
            </a:r>
            <a:r>
              <a:rPr lang="tr-TR" sz="3200" kern="1200" dirty="0" smtClean="0">
                <a:solidFill>
                  <a:schemeClr val="tx1"/>
                </a:solidFill>
                <a:latin typeface="+mn-lt"/>
                <a:ea typeface="+mn-ea"/>
                <a:cs typeface="+mn-cs"/>
              </a:rPr>
              <a:t> tarihinden başlar. Bu sınırlama, devralan şirketin borçları dolayısıyla şahsen sorumlu olan ortakların sorumluluklarına uygulanmaz (md. 158, f. 2). </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Tüzel Kişilik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Ticaret şirketleri tüzel kişiliğe sahiptir (TTK md. 125, f. 1). Ticaret şirketlerinin tüzel kişilik kazanması, temelde üç aşamaya dayalı olarak gerçekleşir. İlkin ortaklar yazılı olarak şirket sözleşmesini yaparlar. Daha sonra sözleşme noterde onaylanır. En son ise ticaret siciline tescil ve TTSG’de ilan edilir. </a:t>
            </a:r>
          </a:p>
          <a:p>
            <a:r>
              <a:rPr lang="tr-TR" sz="3200" kern="1200" smtClean="0">
                <a:solidFill>
                  <a:schemeClr val="tx1"/>
                </a:solidFill>
                <a:latin typeface="+mn-lt"/>
                <a:ea typeface="+mn-ea"/>
                <a:cs typeface="+mn-cs"/>
              </a:rPr>
              <a:t>Kanunda sadece anonim ve limited şirketler bakımından, kurucuların sözleşmeyi imzalamaları ile tüzel kişiliğin kazanılması arasında ön ortaklık aşaması öngörülmüştür. Ön ortaklık iç ilişkide ilgili ortaklık hükümlerine tabidir. Dış ilişkide ise adi ortaklık hükümleri geçerlidir.</a:t>
            </a:r>
            <a:endParaRPr lang="tr-T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Tür Değiştirme</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TTK md. 180 vd. hükümlerine göre, bir ticaret şirketinin tasfiye edilmeksizin ekonomik varlığını ve devamlılığını koruyarak diğer bir türe dönüşmesine ticaret şirketlerinde tür değiştirme denir. Yeni türe dönüşen şirket eski (önceki) tür şirket tüzel kişiliğinin bir devamıdır. </a:t>
            </a:r>
          </a:p>
          <a:p>
            <a:r>
              <a:rPr lang="tr-TR" sz="3200" kern="1200" smtClean="0">
                <a:solidFill>
                  <a:schemeClr val="tx1"/>
                </a:solidFill>
                <a:latin typeface="+mn-lt"/>
                <a:ea typeface="+mn-ea"/>
                <a:cs typeface="+mn-cs"/>
              </a:rPr>
              <a:t>Bazı işlemler sonucu, tüzel kişiliğini kaybetmeden sadece şekil değiştirerek yeni türe dönüşür. Bu çeşit tür değiştirmede tek tüzel kişi vardır. Tüzel kişi tek olduğundan malvarlığının devri söz konusu olmaz. Eski türün malvarlığı tür değişikliği ile kendiliğinden yeni tür malvarlığı haline gelir. </a:t>
            </a:r>
            <a:endParaRPr lang="tr-T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Birbirlerine Tür Değiştirecek Şirketler</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Şahıs şirketlerinin sermaye şirketine dönüşmesine izin verilmekle birlikte, sermaye şirketlerinin şahıs şirketine dönüşmesine izin verilmemektedir. Sermaye ve şahıs şirketleri kendi içlerinde tür değiştirebilir. </a:t>
            </a:r>
          </a:p>
          <a:p>
            <a:r>
              <a:rPr lang="tr-TR" sz="3200" kern="1200" smtClean="0">
                <a:solidFill>
                  <a:schemeClr val="tx1"/>
                </a:solidFill>
                <a:latin typeface="+mn-lt"/>
                <a:ea typeface="+mn-ea"/>
                <a:cs typeface="+mn-cs"/>
              </a:rPr>
              <a:t>Bir kollektif şirket bir komandit şirkete;</a:t>
            </a:r>
          </a:p>
          <a:p>
            <a:pPr lvl="0"/>
            <a:r>
              <a:rPr lang="tr-TR" sz="3200" kern="1200" smtClean="0">
                <a:solidFill>
                  <a:schemeClr val="tx1"/>
                </a:solidFill>
                <a:latin typeface="+mn-lt"/>
                <a:ea typeface="+mn-ea"/>
                <a:cs typeface="+mn-cs"/>
              </a:rPr>
              <a:t>Kollektif şirkete bir komanditerin girmesi,</a:t>
            </a:r>
          </a:p>
          <a:p>
            <a:pPr lvl="0"/>
            <a:r>
              <a:rPr lang="tr-TR" sz="3200" kern="1200" smtClean="0">
                <a:solidFill>
                  <a:schemeClr val="tx1"/>
                </a:solidFill>
                <a:latin typeface="+mn-lt"/>
                <a:ea typeface="+mn-ea"/>
                <a:cs typeface="+mn-cs"/>
              </a:rPr>
              <a:t>Bir ortağın komanditer olması,</a:t>
            </a:r>
          </a:p>
          <a:p>
            <a:r>
              <a:rPr lang="tr-TR" sz="3200" kern="1200" smtClean="0">
                <a:solidFill>
                  <a:schemeClr val="tx1"/>
                </a:solidFill>
                <a:latin typeface="+mn-lt"/>
                <a:ea typeface="+mn-ea"/>
                <a:cs typeface="+mn-cs"/>
              </a:rPr>
              <a:t>hâlinde dönüşebilir (TTK md. 182, f. 1). </a:t>
            </a:r>
          </a:p>
          <a:p>
            <a:r>
              <a:rPr lang="tr-TR" sz="3200" kern="1200" smtClean="0">
                <a:solidFill>
                  <a:schemeClr val="tx1"/>
                </a:solidFill>
                <a:latin typeface="+mn-lt"/>
                <a:ea typeface="+mn-ea"/>
                <a:cs typeface="+mn-cs"/>
              </a:rPr>
              <a:t>Bir komandit şirket ise kollektif şirkete;</a:t>
            </a:r>
          </a:p>
          <a:p>
            <a:pPr lvl="0"/>
            <a:r>
              <a:rPr lang="tr-TR" sz="3200" kern="1200" smtClean="0">
                <a:solidFill>
                  <a:schemeClr val="tx1"/>
                </a:solidFill>
                <a:latin typeface="+mn-lt"/>
                <a:ea typeface="+mn-ea"/>
                <a:cs typeface="+mn-cs"/>
              </a:rPr>
              <a:t>Tüm komanditerlerin şirketten çıkması,</a:t>
            </a:r>
          </a:p>
          <a:p>
            <a:pPr lvl="0"/>
            <a:r>
              <a:rPr lang="tr-TR" sz="3200" kern="1200" smtClean="0">
                <a:solidFill>
                  <a:schemeClr val="tx1"/>
                </a:solidFill>
                <a:latin typeface="+mn-lt"/>
                <a:ea typeface="+mn-ea"/>
                <a:cs typeface="+mn-cs"/>
              </a:rPr>
              <a:t>Tüm komanditerlerin komandite olması,</a:t>
            </a:r>
          </a:p>
          <a:p>
            <a:r>
              <a:rPr lang="tr-TR" sz="3200" kern="1200" smtClean="0">
                <a:solidFill>
                  <a:schemeClr val="tx1"/>
                </a:solidFill>
                <a:latin typeface="+mn-lt"/>
                <a:ea typeface="+mn-ea"/>
                <a:cs typeface="+mn-cs"/>
              </a:rPr>
              <a:t>suretiyle dönüşebilir (md. 182, f. 2). </a:t>
            </a:r>
            <a:endParaRPr lang="tr-T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Tür Değiştirmede Uygulanacak Hükümler</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Tür değiştirmede, yeni türün kuruluşuna ilişkin hükümler uygulanır; ancak, sermaye şirketlerinde ortakların asgari sayısına ve ayni sermaye konulmasına ilişkin hükümler uygulanmaz (md. 184, f. 1). </a:t>
            </a:r>
            <a:endParaRPr lang="tr-T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Tür Değiştirmede Şirket Payının ve Haklarının Korunması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Tür değiştirmede ortakların şirket payları ve hakları korunur. Oydan yoksun paylar için sahiplerine eşit değerde paylar veya oy hakkını haiz paylar verilir. İmtiyazlı payların karşılığında aynı değerde paylar verilir veya uygun bir tazminat ödenir. İntifa senetleri karşılığında aynı değerde haklar verilir veya tür değiştirme planının düzenlendiği tarihte gerçek değer ödenir (TTK md. 183). </a:t>
            </a:r>
            <a:endParaRPr lang="tr-T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Tür Değiştirme İşlemleri</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smtClean="0">
                <a:solidFill>
                  <a:schemeClr val="tx1"/>
                </a:solidFill>
                <a:latin typeface="+mn-lt"/>
                <a:ea typeface="+mn-ea"/>
                <a:cs typeface="+mn-cs"/>
              </a:rPr>
              <a:t>Yönetim organı bir tür değiştirme planı düzenler. Planın yazılı biçimde yapılması ve genel kurulun onayına sunulması gerekir. Tür değiştirme planı;</a:t>
            </a:r>
          </a:p>
          <a:p>
            <a:pPr lvl="0"/>
            <a:r>
              <a:rPr lang="tr-TR" sz="3200" kern="1200" smtClean="0">
                <a:solidFill>
                  <a:schemeClr val="tx1"/>
                </a:solidFill>
                <a:latin typeface="+mn-lt"/>
                <a:ea typeface="+mn-ea"/>
                <a:cs typeface="+mn-cs"/>
              </a:rPr>
              <a:t>Şirketin tür değiştirmeden önceki ve sonraki ticaret unvanını, merkezini ve yeni türe ilişkin ibareyi,</a:t>
            </a:r>
          </a:p>
          <a:p>
            <a:pPr lvl="0"/>
            <a:r>
              <a:rPr lang="tr-TR" sz="3200" kern="1200" smtClean="0">
                <a:solidFill>
                  <a:schemeClr val="tx1"/>
                </a:solidFill>
                <a:latin typeface="+mn-lt"/>
                <a:ea typeface="+mn-ea"/>
                <a:cs typeface="+mn-cs"/>
              </a:rPr>
              <a:t>Yeni türün şirket sözleşmesini,</a:t>
            </a:r>
          </a:p>
          <a:p>
            <a:pPr lvl="0"/>
            <a:r>
              <a:rPr lang="tr-TR" sz="3200" kern="1200" smtClean="0">
                <a:solidFill>
                  <a:schemeClr val="tx1"/>
                </a:solidFill>
                <a:latin typeface="+mn-lt"/>
                <a:ea typeface="+mn-ea"/>
                <a:cs typeface="+mn-cs"/>
              </a:rPr>
              <a:t>Ortakların tür değiştirmeden sonra sahip olacakları payların sayısını, cinsini ve tutarını veya tür değiştirmeden sonra ortakların paylarına ilişkin açıklamaları,</a:t>
            </a:r>
          </a:p>
          <a:p>
            <a:r>
              <a:rPr lang="tr-TR" sz="3200" kern="1200" smtClean="0">
                <a:solidFill>
                  <a:schemeClr val="tx1"/>
                </a:solidFill>
                <a:latin typeface="+mn-lt"/>
                <a:ea typeface="+mn-ea"/>
                <a:cs typeface="+mn-cs"/>
              </a:rPr>
              <a:t>içerir (md. 185). </a:t>
            </a:r>
          </a:p>
          <a:p>
            <a:r>
              <a:rPr lang="tr-TR" sz="3200" kern="1200" smtClean="0">
                <a:solidFill>
                  <a:schemeClr val="tx1"/>
                </a:solidFill>
                <a:latin typeface="+mn-lt"/>
                <a:ea typeface="+mn-ea"/>
                <a:cs typeface="+mn-cs"/>
              </a:rPr>
              <a:t>Yönetim organı tür değiştirme hakkında yazılı bir rapor hazırlar (md. 186, f. 1). </a:t>
            </a:r>
          </a:p>
          <a:p>
            <a:r>
              <a:rPr lang="tr-TR" sz="3200" kern="1200" smtClean="0">
                <a:solidFill>
                  <a:schemeClr val="tx1"/>
                </a:solidFill>
                <a:latin typeface="+mn-lt"/>
                <a:ea typeface="+mn-ea"/>
                <a:cs typeface="+mn-cs"/>
              </a:rPr>
              <a:t>Yönetim organı tür değiştirme planını genel kurula sunar. Her şirket bakımından ayrı nisaplar oluşturulmuştur. Sermaye şirketlerinde dörtte üç, şahıs şirketlerinde oy birliği genel kuraldır. </a:t>
            </a:r>
          </a:p>
          <a:p>
            <a:r>
              <a:rPr lang="tr-TR" sz="3200" kern="1200" smtClean="0">
                <a:solidFill>
                  <a:schemeClr val="tx1"/>
                </a:solidFill>
                <a:latin typeface="+mn-lt"/>
                <a:ea typeface="+mn-ea"/>
                <a:cs typeface="+mn-cs"/>
                <a:sym typeface="Symbol"/>
              </a:rPr>
              <a:t></a:t>
            </a:r>
            <a:r>
              <a:rPr lang="tr-TR" sz="3200" kern="1200" smtClean="0">
                <a:solidFill>
                  <a:schemeClr val="tx1"/>
                </a:solidFill>
                <a:latin typeface="+mn-lt"/>
                <a:ea typeface="+mn-ea"/>
                <a:cs typeface="+mn-cs"/>
              </a:rPr>
              <a:t> Yönetim organı tür değiştirmeyi ve yeni şirketin sözleşmesini tescil ettirir. Tür değiştirme tescil ile hukuki geçerlilik kazanır. (md. 189, f. 2). </a:t>
            </a:r>
            <a:endParaRPr lang="tr-T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Tür Değiştirmenin Doğurduğu Sonuçlar</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Tür değiştiren şirketin borçlarından tür değiştirmeden önce sorumlu olan ortakların sorumlulukları tür değiştirmeden sonra da devam eder. Ancak, bu borçlar tür değiştirme kararının ilanından önce doğmuş olmalı veya borçları doğuran sebepler bu tarihten önce oluşmuş bulunmalıdır (md. 158, f. 1). </a:t>
            </a:r>
          </a:p>
          <a:p>
            <a:r>
              <a:rPr lang="tr-TR" sz="3200" kern="1200" smtClean="0">
                <a:solidFill>
                  <a:schemeClr val="tx1"/>
                </a:solidFill>
                <a:latin typeface="+mn-lt"/>
                <a:ea typeface="+mn-ea"/>
                <a:cs typeface="+mn-cs"/>
              </a:rPr>
              <a:t>Tür değiştiren şirketin borçlarından doğan, ortakların kişisel sorumluluğuna ilişkin istemler, tür değiştirme kararının ilanı tarihinden itibaren üç yıl geçince zamanaşımına uğrar. Alacak ilan tarihinden sonra muaccel olursa, zamanaşımı süresi muacceliyet tarihinden başlar</a:t>
            </a:r>
            <a:endParaRPr lang="tr-T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Birleşme, Bölünme ve Tür Değiştirmede Ortak Hükümler</a:t>
            </a:r>
            <a:endParaRPr lang="tr-TR" dirty="0"/>
          </a:p>
        </p:txBody>
      </p:sp>
      <p:sp>
        <p:nvSpPr>
          <p:cNvPr id="3" name="2 İçerik Yer Tutucusu"/>
          <p:cNvSpPr>
            <a:spLocks noGrp="1"/>
          </p:cNvSpPr>
          <p:nvPr>
            <p:ph idx="1"/>
          </p:nvPr>
        </p:nvSpPr>
        <p:spPr/>
        <p:txBody>
          <a:bodyPr/>
          <a:lstStyle/>
          <a:p>
            <a:r>
              <a:rPr lang="tr-TR" dirty="0" smtClean="0"/>
              <a:t>Ortakların Korunması</a:t>
            </a:r>
          </a:p>
          <a:p>
            <a:r>
              <a:rPr lang="tr-TR" dirty="0" smtClean="0"/>
              <a:t>Kararların İptali</a:t>
            </a:r>
          </a:p>
          <a:p>
            <a:r>
              <a:rPr lang="tr-TR" dirty="0" smtClean="0"/>
              <a:t>Sorumluluk</a:t>
            </a:r>
            <a:endParaRPr lang="tr-T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3200" b="1" kern="1200" dirty="0" smtClean="0">
                <a:solidFill>
                  <a:schemeClr val="tx1"/>
                </a:solidFill>
                <a:latin typeface="+mn-lt"/>
                <a:ea typeface="+mn-ea"/>
                <a:cs typeface="+mn-cs"/>
              </a:rPr>
              <a:t> Birleşme, Bölünme ve Tür Değiştirmede Ortaklık Paylarının ve Haklarının incelenmesi</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smtClean="0">
                <a:solidFill>
                  <a:schemeClr val="tx1"/>
                </a:solidFill>
                <a:latin typeface="+mn-lt"/>
                <a:ea typeface="+mn-ea"/>
                <a:cs typeface="+mn-cs"/>
                <a:sym typeface="Symbol"/>
              </a:rPr>
              <a:t></a:t>
            </a:r>
            <a:r>
              <a:rPr lang="tr-TR" sz="3200" kern="1200" smtClean="0">
                <a:solidFill>
                  <a:schemeClr val="tx1"/>
                </a:solidFill>
                <a:latin typeface="+mn-lt"/>
                <a:ea typeface="+mn-ea"/>
                <a:cs typeface="+mn-cs"/>
              </a:rPr>
              <a:t> Her ortak, birleşme, bölünme veya tür değiştirme kararının TTSG’de ilanından itibaren iki ay içinde, söz konusu işlemlere katılan şirketlerden birinin merkezinin bulunduğu yerdeki asliye ticaret mahkemesinden, uygun bir denkleştirme akçesinin belirlenmesini isteyebilir. </a:t>
            </a:r>
          </a:p>
          <a:p>
            <a:r>
              <a:rPr lang="tr-TR" sz="3200" kern="1200" smtClean="0">
                <a:solidFill>
                  <a:schemeClr val="tx1"/>
                </a:solidFill>
                <a:latin typeface="+mn-lt"/>
                <a:ea typeface="+mn-ea"/>
                <a:cs typeface="+mn-cs"/>
              </a:rPr>
              <a:t>Davanın giderleri devralan şirkete aittir. Özel durumların haklı göstermesi hâlinde, mahkeme giderleri kısmen veya tamamen davacıya yükletilebilir (md. 191, f. 3). </a:t>
            </a:r>
            <a:endParaRPr lang="tr-T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Birleşme, Bölünme ve Tür Değiştirme Kararlarının İptali</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sym typeface="Symbol"/>
              </a:rPr>
              <a:t></a:t>
            </a:r>
            <a:r>
              <a:rPr lang="tr-TR" sz="3200" kern="1200" smtClean="0">
                <a:solidFill>
                  <a:schemeClr val="tx1"/>
                </a:solidFill>
                <a:latin typeface="+mn-lt"/>
                <a:ea typeface="+mn-ea"/>
                <a:cs typeface="+mn-cs"/>
              </a:rPr>
              <a:t> Birleşme, bölünme ve tür değiştirme kararına olumlu oy vermemiş ve bunu tutanağa geçirmiş bulunan birleşmeye, bölünmeye veya tür değiştirmeye katılan şirketlerin ortakları; bu kararın TTSG’de ilanından itibaren iki ay içinde iptal davası açabilirler. İlanın gerekmediği hâllerde süre tescil tarihinden başlar (TTK md. 192, f. 1). </a:t>
            </a:r>
          </a:p>
          <a:p>
            <a:r>
              <a:rPr lang="tr-TR" sz="3200" kern="1200" smtClean="0">
                <a:solidFill>
                  <a:schemeClr val="tx1"/>
                </a:solidFill>
                <a:latin typeface="+mn-lt"/>
                <a:ea typeface="+mn-ea"/>
                <a:cs typeface="+mn-cs"/>
              </a:rPr>
              <a:t>Birleşme, bölünme ve tür değiştirmeye ilişkin işlemlerde herhangi bir eksikliğin varlığı hâlinde, mahkeme taraflara bunun giderilmesi için süre verir. Hukuki sakatlık, verilen süre içinde giderilemiyorsa veya giderilememişse mahkeme kararı iptal eder ve gerekli önlemleri alır (md. 192, f. 3). </a:t>
            </a:r>
            <a:endParaRPr lang="tr-T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Birleşme, Bölünme ve Tür Değiştirmede Sorumluluk</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Birleşme, bölünme veya tür değiştirme işlemlerine herhangi bir şekilde katılmış bulunan bütün kişiler şirketlere, ortaklara ve alacaklılara karşı kusurları ile verdikleri zararlardan sorumludurlar (md. 193, f. 1). </a:t>
            </a:r>
            <a:endParaRPr lang="tr-T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Ehliyet </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Ticaret şirketleri tüzel kişiliğe sahip olmasının sonucu olarak hak ve fiil ehliyetine sahiptir (TTK md. 125). Hak ehliyeti, haklardan yararlanma ehliyetidir. </a:t>
            </a:r>
          </a:p>
          <a:p>
            <a:r>
              <a:rPr lang="tr-TR" sz="3200" kern="1200" smtClean="0">
                <a:solidFill>
                  <a:schemeClr val="tx1"/>
                </a:solidFill>
                <a:latin typeface="+mn-lt"/>
                <a:ea typeface="+mn-ea"/>
                <a:cs typeface="+mn-cs"/>
              </a:rPr>
              <a:t>Şirketlerin hak veya fiil ehliyetleri kural olarak sınırlı değildir. Organlar şirketin konusu dışında bir işlem yaparlarsa, iyiniyetli üçüncü kişilere karşı bunun konunun dışında olduğu ileri sürülemez (TTK md. 371, f. 2).</a:t>
            </a:r>
            <a:endParaRPr lang="tr-T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İşletme ile İlgili Birleşme ve Tür Değiştirme</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Bir ticari işletme, bir ticaret şirketiyle, onun tarafından devralınmak suretiyle birleşebilir. Bu hâlde devralan ticaret şirketinin türüne göre özel hükümler uygulama alanı bulur. </a:t>
            </a:r>
          </a:p>
          <a:p>
            <a:r>
              <a:rPr lang="tr-TR" sz="3200" kern="1200" smtClean="0">
                <a:solidFill>
                  <a:schemeClr val="tx1"/>
                </a:solidFill>
                <a:latin typeface="+mn-lt"/>
                <a:ea typeface="+mn-ea"/>
                <a:cs typeface="+mn-cs"/>
              </a:rPr>
              <a:t>Bir ticari işletmenin bir ticaret şirketine dönüşmesi hâlinde getirilen ticari işletmenin, yeni kurulan şirketin sermayesini oluşturması sebebiyle değer takdiri yapılması ve kuruluş işlemlerinin gerçekleştirilmesi gerekmektedir. Bu durumda söz konusu ticaret şirketinin paylarının tümü, ticari işletmeyi işletecek kişi veya kişiler tarafından devralınmalı ve ticari işletme bu kişi veya kişiler adına ticaret siciline tescil ve ilan edilmelidir. </a:t>
            </a:r>
            <a:endParaRPr lang="tr-T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Şirketler Topluluğu</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Şirketler topluluğu bir veya birden fazla şirketin bir hakim şirketle doğrudan veya dolaylı olarak kanunda öngörülen kontrol (hakimiyet) ölçütü veya bir sözleşmeye uygun olarak oluşturduğu topluluğu ifade etmektedir. Hakim şirket ana, bağlı şirketler yavru şirket konumundadır.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Şirketler Topluluğu İlişkisinde Belirleyici Unsurlar </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Şirketler topluluğunda topluluk ilişkisini belirleyici iki unsur vardır: Kontrol (hakimiyet) ve topluluğu oluşturan birden fazla ticaret şirketinin varlığıdır (TTK md. 195). Kontrol, ana şirketin yavru şirketler üzerinde kurduğu veya kurduğu varsayılan hakimiyet olgusudur. Kontrol araçları, sermaye çoğunluğu, oy çoğunluğu ve yönetim organındaki üyelerin çoğunluğu olarak sayılabilir.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Şirketler Topluluğunun Çeşitleri</a:t>
            </a:r>
            <a:endParaRPr lang="tr-TR" dirty="0"/>
          </a:p>
        </p:txBody>
      </p:sp>
      <p:sp>
        <p:nvSpPr>
          <p:cNvPr id="3" name="2 İçerik Yer Tutucusu"/>
          <p:cNvSpPr>
            <a:spLocks noGrp="1"/>
          </p:cNvSpPr>
          <p:nvPr>
            <p:ph idx="1"/>
          </p:nvPr>
        </p:nvSpPr>
        <p:spPr/>
        <p:txBody>
          <a:bodyPr/>
          <a:lstStyle/>
          <a:p>
            <a:pPr lvl="0"/>
            <a:r>
              <a:rPr lang="tr-TR" sz="3200" b="0" kern="1200" dirty="0" smtClean="0">
                <a:solidFill>
                  <a:schemeClr val="tx1"/>
                </a:solidFill>
                <a:latin typeface="+mn-lt"/>
                <a:ea typeface="+mn-ea"/>
                <a:cs typeface="+mn-cs"/>
              </a:rPr>
              <a:t>Fiili Şirketler Topluluğu</a:t>
            </a:r>
          </a:p>
          <a:p>
            <a:pPr lvl="0"/>
            <a:r>
              <a:rPr lang="tr-TR" sz="3200" b="0" kern="1200" dirty="0" smtClean="0">
                <a:solidFill>
                  <a:schemeClr val="tx1"/>
                </a:solidFill>
                <a:latin typeface="+mn-lt"/>
                <a:ea typeface="+mn-ea"/>
                <a:cs typeface="+mn-cs"/>
              </a:rPr>
              <a:t>Sözleşmeye Dayalı  Şirketler</a:t>
            </a:r>
            <a:r>
              <a:rPr lang="tr-TR" sz="3200" b="0" kern="1200" baseline="0" dirty="0" smtClean="0">
                <a:solidFill>
                  <a:schemeClr val="tx1"/>
                </a:solidFill>
                <a:latin typeface="+mn-lt"/>
                <a:ea typeface="+mn-ea"/>
                <a:cs typeface="+mn-cs"/>
              </a:rPr>
              <a:t> Topluluğu</a:t>
            </a:r>
          </a:p>
          <a:p>
            <a:pPr lvl="0"/>
            <a:r>
              <a:rPr lang="tr-TR" sz="3200" b="0" kern="1200" baseline="0" dirty="0" smtClean="0">
                <a:solidFill>
                  <a:schemeClr val="tx1"/>
                </a:solidFill>
                <a:latin typeface="+mn-lt"/>
                <a:ea typeface="+mn-ea"/>
                <a:cs typeface="+mn-cs"/>
              </a:rPr>
              <a:t>Karşılıklı İştirake Dayalı Şirketler Topluluğu</a:t>
            </a:r>
            <a:endParaRPr lang="tr-TR" b="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Fiili Şirketler Topluluğu</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smtClean="0">
                <a:solidFill>
                  <a:schemeClr val="tx1"/>
                </a:solidFill>
                <a:latin typeface="+mn-lt"/>
                <a:ea typeface="+mn-ea"/>
                <a:cs typeface="+mn-cs"/>
                <a:sym typeface="Symbol"/>
              </a:rPr>
              <a:t></a:t>
            </a:r>
            <a:r>
              <a:rPr lang="tr-TR" sz="3200" kern="1200" smtClean="0">
                <a:solidFill>
                  <a:schemeClr val="tx1"/>
                </a:solidFill>
                <a:latin typeface="+mn-lt"/>
                <a:ea typeface="+mn-ea"/>
                <a:cs typeface="+mn-cs"/>
              </a:rPr>
              <a:t> Eğer bir ticaret şirketi, diğer bir ticaret şirketinin, doğrudan veya dolaylı olarak;</a:t>
            </a:r>
          </a:p>
          <a:p>
            <a:pPr lvl="0"/>
            <a:r>
              <a:rPr lang="tr-TR" sz="3200" kern="1200" smtClean="0">
                <a:solidFill>
                  <a:schemeClr val="tx1"/>
                </a:solidFill>
                <a:latin typeface="+mn-lt"/>
                <a:ea typeface="+mn-ea"/>
                <a:cs typeface="+mn-cs"/>
              </a:rPr>
              <a:t>Oy haklarının çoğunluğuna sahipse veya</a:t>
            </a:r>
          </a:p>
          <a:p>
            <a:pPr lvl="0"/>
            <a:r>
              <a:rPr lang="tr-TR" sz="3200" kern="1200" smtClean="0">
                <a:solidFill>
                  <a:schemeClr val="tx1"/>
                </a:solidFill>
                <a:latin typeface="+mn-lt"/>
                <a:ea typeface="+mn-ea"/>
                <a:cs typeface="+mn-cs"/>
              </a:rPr>
              <a:t>Şirket sözleşmesi uyarınca, yönetim organında karar alabilecek çoğunluğu oluşturan sayıda üyenin seçimini sağlayabilmek hakkını haizse veya</a:t>
            </a:r>
          </a:p>
          <a:p>
            <a:pPr lvl="0"/>
            <a:r>
              <a:rPr lang="tr-TR" sz="3200" kern="1200" smtClean="0">
                <a:solidFill>
                  <a:schemeClr val="tx1"/>
                </a:solidFill>
                <a:latin typeface="+mn-lt"/>
                <a:ea typeface="+mn-ea"/>
                <a:cs typeface="+mn-cs"/>
              </a:rPr>
              <a:t>Kendi oy hakları yanında, bir sözleşmeye dayanarak, tek başına veya diğer pay sahipleri ya da ortaklarla birlikte, oy haklarının çoğunluğunu oluşturuyorsa, </a:t>
            </a:r>
            <a:endParaRPr lang="tr-T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Fiili Şirketler Topluluğu</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Birinci şirket hâkim, diğeri bağlı şirkettir.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Bir ticaret şirketinin başka bir ticaret şirketinin paylarının çoğunluğuna veya onu yönetebilecek kararları alabilecek miktarda paylarına sahip bulunması, birinci şirketin hâkimiyetinin varlığına karinedir (TTK md. 195, f. 2) (hâkimiyet karinesi).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Bir hâkim şirketin, bir veya birkaç bağlı şirket aracılığıyla bir diğer şirkete hâkim olması dolaylı hâkimiyettir (TTK md. 195, f. 3) (dolaylı hâkimiyet).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Hâkimiyet karinesi ve dolaylı hâkimiyete ilişkin ilkeler, bu hâkimiyetin kullanılıp kullanılmadığını incelemeye gerekmeksizin kanunda yer alan kuralların uygulanmasına sebep olmaktadır.</a:t>
            </a:r>
            <a:endParaRPr lang="tr-T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Sözleşmeye Dayalı Şirketler Topluluğu</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Bir ticaret şirketi, diğer bir ticaret şirketini, bir sözleşme gereğince veya başka bir yolla hâkimiyeti altında tutabiliyorsa, birinci şirket hâkim, diğeri bağlı şirkettir (TTK md. 195, f. 1 bent b).</a:t>
            </a:r>
            <a:endParaRPr lang="tr-T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Karşılıklı İştirak</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sym typeface="Symbol"/>
              </a:rPr>
              <a:t></a:t>
            </a:r>
            <a:r>
              <a:rPr lang="tr-TR" sz="3200" kern="1200" smtClean="0">
                <a:solidFill>
                  <a:schemeClr val="tx1"/>
                </a:solidFill>
                <a:latin typeface="+mn-lt"/>
                <a:ea typeface="+mn-ea"/>
                <a:cs typeface="+mn-cs"/>
              </a:rPr>
              <a:t> Birbirlerinin paylarının en az dörtte birine sahip bulunan sermaye şirketleri karşılıklı iştirak durumundadır. Anılan şirketlerden biri diğerine hâkimse, ikincisi aynı zamanda bağlı şirket sayılır. Karşılıklı iştirak durumundaki şirketlerin her biri diğerine hâkimse ikisi de bağlı ve hâkim şirket kabul olunur (TTK md. 197). </a:t>
            </a:r>
          </a:p>
          <a:p>
            <a:r>
              <a:rPr lang="tr-TR" sz="3200" kern="1200" smtClean="0">
                <a:solidFill>
                  <a:schemeClr val="tx1"/>
                </a:solidFill>
                <a:latin typeface="+mn-lt"/>
                <a:ea typeface="+mn-ea"/>
                <a:cs typeface="+mn-cs"/>
                <a:sym typeface="Symbol"/>
              </a:rPr>
              <a:t></a:t>
            </a:r>
            <a:r>
              <a:rPr lang="tr-TR" sz="3200" kern="1200" smtClean="0">
                <a:solidFill>
                  <a:schemeClr val="tx1"/>
                </a:solidFill>
                <a:latin typeface="+mn-lt"/>
                <a:ea typeface="+mn-ea"/>
                <a:cs typeface="+mn-cs"/>
              </a:rPr>
              <a:t> Bir sermaye şirketinin paylarını iktisap edip karşılıklı iştirak konumuna bilerek giren diğer bir sermaye şirketi, iştirak konusu olan paylardan doğan toplam oylarıyla diğer pay sahipliği haklarının sadece dörtte birini kullanabilir; bedelsiz payları edinme hakkı hariç, diğer tüm pay sahipliği hakları donar. Söz konusu paylar toplantı ve karar nisabının hesaplanmasında dikkate alınmaz. </a:t>
            </a:r>
            <a:endParaRPr lang="tr-T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Bağlı ve Hakim Şirketlerin Raporları</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Bağlı şirketin yönetim kurulu, faaliyet yılının ilk üç ayı içinde, şirketin hâkim ve bağlı şirketlerle ilişkileri hakkında bir rapor düzenleme yükümlülüğü altındadır. </a:t>
            </a:r>
          </a:p>
          <a:p>
            <a:r>
              <a:rPr lang="tr-TR" sz="3200" kern="1200" dirty="0" smtClean="0">
                <a:solidFill>
                  <a:schemeClr val="tx1"/>
                </a:solidFill>
                <a:latin typeface="+mn-lt"/>
                <a:ea typeface="+mn-ea"/>
                <a:cs typeface="+mn-cs"/>
              </a:rPr>
              <a:t>Raporda, şirketin geçmiş faaliyet yılında hâkim şirketle, hâkim şirkete bağlı bir şirketle, hâkim şirketin yönlendirmesiyle onun ya da ona bağlı bir şirketin yararına yaptığı tüm hukuki işlemlerin ve geçmiş faaliyet yılında hâkim şirketin ya da ona bağlı bir şirketin yararına alınan veya alınmasından kaçınılan tüm diğer önlemlerin açıklaması yapılmalıdır. </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Şirketler Topluluğunda Sorumluluk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Hâkim şirket, hâkimiyetini bağlı şirketi kayba uğratacak şekilde kullanamaz. Özellikle bağlı şirketi, </a:t>
            </a:r>
          </a:p>
          <a:p>
            <a:pPr lvl="0"/>
            <a:r>
              <a:rPr lang="tr-TR" sz="3200" kern="1200" dirty="0" smtClean="0">
                <a:solidFill>
                  <a:schemeClr val="tx1"/>
                </a:solidFill>
                <a:latin typeface="+mn-lt"/>
                <a:ea typeface="+mn-ea"/>
                <a:cs typeface="+mn-cs"/>
              </a:rPr>
              <a:t>iş, varlık, fon, personel, alacak ve borç devri gibi hukuki işlemler yapmaya; </a:t>
            </a:r>
          </a:p>
          <a:p>
            <a:pPr lvl="0"/>
            <a:r>
              <a:rPr lang="tr-TR" sz="3200" kern="1200" dirty="0" smtClean="0">
                <a:solidFill>
                  <a:schemeClr val="tx1"/>
                </a:solidFill>
                <a:latin typeface="+mn-lt"/>
                <a:ea typeface="+mn-ea"/>
                <a:cs typeface="+mn-cs"/>
              </a:rPr>
              <a:t>kârını azaltmaya ya da aktarmaya; </a:t>
            </a:r>
          </a:p>
          <a:p>
            <a:pPr lvl="0"/>
            <a:r>
              <a:rPr lang="tr-TR" sz="3200" kern="1200" dirty="0" smtClean="0">
                <a:solidFill>
                  <a:schemeClr val="tx1"/>
                </a:solidFill>
                <a:latin typeface="+mn-lt"/>
                <a:ea typeface="+mn-ea"/>
                <a:cs typeface="+mn-cs"/>
              </a:rPr>
              <a:t>malvarlığını ayni veya kişisel nitelikte haklarla sınırlandırmaya; kefalet, garanti ve aval vermek gibi sorumluluklar yüklenmeye; </a:t>
            </a:r>
          </a:p>
          <a:p>
            <a:pPr lvl="0"/>
            <a:r>
              <a:rPr lang="tr-TR" sz="3200" kern="1200" dirty="0" smtClean="0">
                <a:solidFill>
                  <a:schemeClr val="tx1"/>
                </a:solidFill>
                <a:latin typeface="+mn-lt"/>
                <a:ea typeface="+mn-ea"/>
                <a:cs typeface="+mn-cs"/>
              </a:rPr>
              <a:t>ödemelerde bulunmaya; </a:t>
            </a:r>
          </a:p>
          <a:p>
            <a:pPr lvl="0"/>
            <a:r>
              <a:rPr lang="tr-TR" sz="3200" kern="1200" smtClean="0">
                <a:solidFill>
                  <a:schemeClr val="tx1"/>
                </a:solidFill>
                <a:latin typeface="+mn-lt"/>
                <a:ea typeface="+mn-ea"/>
                <a:cs typeface="+mn-cs"/>
              </a:rPr>
              <a:t>haklı bir sebep olmaksızın tesislerini yenilememek, yatırımlarını kısıtlamak, durdurmak gibi verimliliğini ya da faaliyetini olumsuz etkileyen kararlar veya önlemler almaya yahut gelişmesini sağlayacak önlemleri almaktan kaçınmaya </a:t>
            </a:r>
          </a:p>
          <a:p>
            <a:r>
              <a:rPr lang="tr-TR" sz="3200" kern="1200" smtClean="0">
                <a:solidFill>
                  <a:schemeClr val="tx1"/>
                </a:solidFill>
                <a:latin typeface="+mn-lt"/>
                <a:ea typeface="+mn-ea"/>
                <a:cs typeface="+mn-cs"/>
              </a:rPr>
              <a:t>yöneltemez (TTK md. 202, f. 1). </a:t>
            </a:r>
            <a:endParaRPr lang="tr-TR" sz="3200" kern="1200" dirty="0" smtClean="0">
              <a:solidFill>
                <a:schemeClr val="tx1"/>
              </a:solidFill>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Şirketlerinde Bağımsız Malvarlığı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Şirkete her bir ortak belli bir sermaye getirmek zorundadır. Tüzel kişi olarak ticaret şirketi getirilen bu sermaye payları ile ayrı ve bağımsız bir malvarlığına sahip olur. Sermaye olarak getirilen değerler artık ortaklara ait değil şirketindir. </a:t>
            </a:r>
          </a:p>
          <a:p>
            <a:r>
              <a:rPr lang="tr-TR" sz="3200" kern="1200" smtClean="0">
                <a:solidFill>
                  <a:schemeClr val="tx1"/>
                </a:solidFill>
                <a:latin typeface="+mn-lt"/>
                <a:ea typeface="+mn-ea"/>
                <a:cs typeface="+mn-cs"/>
              </a:rPr>
              <a:t>Bu malvarlığı üzerinde şirket adına yetkili temsilcilerce tasarruf edilebilir. Bu organlar veya temsilciler ortaklardan veya şirket dışında yer alan üçüncü şahıslardan oluşabilir. </a:t>
            </a:r>
          </a:p>
          <a:p>
            <a:r>
              <a:rPr lang="tr-TR" sz="3200" kern="1200" smtClean="0">
                <a:solidFill>
                  <a:schemeClr val="tx1"/>
                </a:solidFill>
                <a:latin typeface="+mn-lt"/>
                <a:ea typeface="+mn-ea"/>
                <a:cs typeface="+mn-cs"/>
              </a:rPr>
              <a:t>Şirketin borçları sahip olduğu kendi malvarlığından karşılanır. Ortakların şahsi borçları kural olarak doğrudan şirket malvarlığından tahsil edilemez (TTK md. 133). Ancak ortağın şahsi alacaklısı ortağın şirketteki kar payı veya tasfiye payı üzerine haciz uygulatabilir (TTK md. 133). </a:t>
            </a:r>
            <a:endParaRPr lang="tr-T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Şirketler Topluluğunda Sorumluluk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Bir ticaret şirketi bir sermaye şirketinin paylarının ve oy haklarının doğrudan veya dolaylı olarak yüzde yüzüne sahipse, hâkim şirketin yönetim kurulu, topluluğun belirlenmiş ve somut politikalarının gereği olmak şartıyla, kaybına sebep verebilecek sonuçlar doğurabilecek nitelik taşısalar bile, bağlı şirketin yönlendirilmesine ve yönetimine ilişkin talimat verebilir. Bağlı şirketin organları talimata uymak zorundadır (TTK md. 203). Ancak bağlı şirketin ödeme gücünü açıkça aşan, varlığını tehlikeye düşürebilecek olan veya önemli varlıklarını kaybetmesine yol açabilecek nitelik taşıyan talimat verilemez (TTK md. 204).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Şirketler Topluluğunda Sorumluluk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Bağlı şirketin yönetim kurulu üyeleri, yöneticileri ve sorumlu tutulabilecek ilgililer, TTK md. 203 ve md. 204 kapsamındaki talimatlara uymaları nedeniyle, şirkete ve pay sahiplerine karşı herhangi sorumluğu ortaya çıkmaz (TTK md. 205, f. 1). </a:t>
            </a:r>
          </a:p>
          <a:p>
            <a:r>
              <a:rPr lang="tr-TR" sz="3200" kern="1200" dirty="0" smtClean="0">
                <a:solidFill>
                  <a:schemeClr val="tx1"/>
                </a:solidFill>
                <a:latin typeface="+mn-lt"/>
                <a:ea typeface="+mn-ea"/>
                <a:cs typeface="+mn-cs"/>
              </a:rPr>
              <a:t>Ancak, hâkim şirket ve yöneticilerinin, md. 203 çerçevesinde verdikleri talimatlar dolayısıyla bağlı şirkette oluşan kayıp, o hesap yılı içinde, denkleştirilmediği veya zamanı ve şekli de belirtilerek şirkete denk bir istem hakkı tanınmadığı takdirde, zarara uğrayan alacaklılar hâkim şirkete ve onun kayıptan sorumlu yönetim kurulu üyelerine karşı tazminat davası açabilirler (md. 206, f. 1). </a:t>
            </a:r>
            <a:endParaRPr lang="tr-TR"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Özel Hükümler</a:t>
            </a:r>
            <a:endParaRPr lang="tr-TR" dirty="0"/>
          </a:p>
        </p:txBody>
      </p:sp>
      <p:sp>
        <p:nvSpPr>
          <p:cNvPr id="3" name="2 İçerik Yer Tutucusu"/>
          <p:cNvSpPr>
            <a:spLocks noGrp="1"/>
          </p:cNvSpPr>
          <p:nvPr>
            <p:ph idx="1"/>
          </p:nvPr>
        </p:nvSpPr>
        <p:spPr/>
        <p:txBody>
          <a:bodyPr>
            <a:normAutofit/>
          </a:bodyPr>
          <a:lstStyle/>
          <a:p>
            <a:r>
              <a:rPr lang="tr-TR" sz="3200" b="0" kern="1200" dirty="0" smtClean="0">
                <a:solidFill>
                  <a:schemeClr val="tx1"/>
                </a:solidFill>
                <a:latin typeface="+mn-lt"/>
                <a:ea typeface="+mn-ea"/>
                <a:cs typeface="+mn-cs"/>
              </a:rPr>
              <a:t>Güvenden Doğan Sorumluluk</a:t>
            </a:r>
          </a:p>
          <a:p>
            <a:r>
              <a:rPr lang="tr-TR" sz="3200" b="0" kern="1200" dirty="0" smtClean="0">
                <a:solidFill>
                  <a:schemeClr val="tx1"/>
                </a:solidFill>
                <a:latin typeface="+mn-lt"/>
                <a:ea typeface="+mn-ea"/>
                <a:cs typeface="+mn-cs"/>
              </a:rPr>
              <a:t>Özel Denetçi Atanma Zorunluluğu</a:t>
            </a:r>
          </a:p>
          <a:p>
            <a:r>
              <a:rPr lang="tr-TR" sz="3200" b="0" kern="1200" dirty="0" smtClean="0">
                <a:solidFill>
                  <a:schemeClr val="tx1"/>
                </a:solidFill>
                <a:latin typeface="+mn-lt"/>
                <a:ea typeface="+mn-ea"/>
                <a:cs typeface="+mn-cs"/>
              </a:rPr>
              <a:t>Azınlığı Çıkarma Hakkı</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Güvenden Doğan Sorumluluk</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Hâkim şirket, topluluk itibarının, topluma veya tüketiciye güven veren bir düzeye ulaştığı hâllerde, bu itibarın kullanılmasının uyandırdığı güvenden sorumludur (TTK md. 209). </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Özel Denetçi Atanması Zorunluluğu</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smtClean="0">
                <a:solidFill>
                  <a:schemeClr val="tx1"/>
                </a:solidFill>
                <a:latin typeface="+mn-lt"/>
                <a:ea typeface="+mn-ea"/>
                <a:cs typeface="+mn-cs"/>
              </a:rPr>
              <a:t>Hâkim şirkette, denetçi, özel denetçi, riskin erken saptanması ve yönetimi komitesi; bağlı şirketin, hâkim şirketle veya diğer bağlı bir şirketle ilişkilerinde hilenin veya dolanın varlığını belirtir şekilde görüş bildirmişse, bağlı şirketin her pay sahibi, bu konunun açıklığa kavuşturulması amacıyla, şirket merkezinin bulunduğu yerdeki asliye ticaret mahkemesinden özel denetçi atanmasını isteyebilir (TTK md. 207). </a:t>
            </a:r>
          </a:p>
          <a:p>
            <a:r>
              <a:rPr lang="tr-TR" sz="3200" kern="1200" smtClean="0">
                <a:solidFill>
                  <a:schemeClr val="tx1"/>
                </a:solidFill>
                <a:latin typeface="+mn-lt"/>
                <a:ea typeface="+mn-ea"/>
                <a:cs typeface="+mn-cs"/>
              </a:rPr>
              <a:t>Bu durumda özel denetçi tayinini isteme hakkı, azınlığa tanınan bir hak olmaktan çıkmakta ve bireysel hak halini almaktadır. </a:t>
            </a:r>
            <a:endParaRPr lang="tr-T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Azınlığı Çıkarma Hakkı</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Hâkim şirket, doğrudan veya dolaylı olarak bir sermaye şirketinin paylarının ve oy haklarının en az yüzde doksanına sahipse, azlık şirketin çalışmasını engelliyor, dürüstlük kuralına aykırı davranıyor, fark edilir sıkıntı yaratıyor veya pervasızca hareket ediyorsa, hâkim şirket azlığın paylarını varsa borsa değeri, yoksa gerçek değerle veya genel kabul gören bir yönteme göre belirlenecek bir değerle satın alabilir (TTK md. 208). Burada çıkartılmasına karar verilebilecek azınlık, onda bir ile sınırlandırılmıştır. </a:t>
            </a:r>
            <a:endParaRPr lang="tr-T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3200" b="1" kern="1200" dirty="0" smtClean="0">
                <a:solidFill>
                  <a:schemeClr val="tx1"/>
                </a:solidFill>
                <a:latin typeface="+mn-lt"/>
                <a:ea typeface="+mn-ea"/>
                <a:cs typeface="+mn-cs"/>
              </a:rPr>
              <a:t>Gümrük ve Ticaret Bakanlığı’nın Düzenleme ve Denetleme Yetkisi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Yeni düzenlemede yer alan TTK md. 210, Gümrük ve Ticaret Bakanlığı’na şirketler hukukuna ilişkin birçok yetki tanımış bulunmaktadır. </a:t>
            </a:r>
          </a:p>
          <a:p>
            <a:r>
              <a:rPr lang="tr-TR" sz="3200" kern="1200" dirty="0" smtClean="0">
                <a:solidFill>
                  <a:schemeClr val="tx1"/>
                </a:solidFill>
                <a:latin typeface="+mn-lt"/>
                <a:ea typeface="+mn-ea"/>
                <a:cs typeface="+mn-cs"/>
              </a:rPr>
              <a:t>İlk olarak </a:t>
            </a:r>
            <a:r>
              <a:rPr lang="tr-TR" sz="3200" kern="1200" dirty="0" err="1" smtClean="0">
                <a:solidFill>
                  <a:schemeClr val="tx1"/>
                </a:solidFill>
                <a:latin typeface="+mn-lt"/>
                <a:ea typeface="+mn-ea"/>
                <a:cs typeface="+mn-cs"/>
              </a:rPr>
              <a:t>TTK’nın</a:t>
            </a:r>
            <a:r>
              <a:rPr lang="tr-TR" sz="3200" kern="1200" dirty="0" smtClean="0">
                <a:solidFill>
                  <a:schemeClr val="tx1"/>
                </a:solidFill>
                <a:latin typeface="+mn-lt"/>
                <a:ea typeface="+mn-ea"/>
                <a:cs typeface="+mn-cs"/>
              </a:rPr>
              <a:t> ticaret şirketlerine ilişkin hükümlerinin uygulamasıyla ilgili tebliğler yayımlamaya bakanlık yetkilidir. </a:t>
            </a:r>
          </a:p>
          <a:p>
            <a:r>
              <a:rPr lang="tr-TR" sz="3200" kern="1200" dirty="0" smtClean="0">
                <a:solidFill>
                  <a:schemeClr val="tx1"/>
                </a:solidFill>
                <a:latin typeface="+mn-lt"/>
                <a:ea typeface="+mn-ea"/>
                <a:cs typeface="+mn-cs"/>
              </a:rPr>
              <a:t>İkinci olarak ticaret şirketlerinin</a:t>
            </a:r>
            <a:r>
              <a:rPr lang="tr-TR" sz="3200" b="1" kern="1200" dirty="0" smtClean="0">
                <a:solidFill>
                  <a:schemeClr val="tx1"/>
                </a:solidFill>
                <a:latin typeface="+mn-lt"/>
                <a:ea typeface="+mn-ea"/>
                <a:cs typeface="+mn-cs"/>
              </a:rPr>
              <a:t> </a:t>
            </a:r>
            <a:r>
              <a:rPr lang="tr-TR" sz="3200" kern="1200" dirty="0" smtClean="0">
                <a:solidFill>
                  <a:schemeClr val="tx1"/>
                </a:solidFill>
                <a:latin typeface="+mn-lt"/>
                <a:ea typeface="+mn-ea"/>
                <a:cs typeface="+mn-cs"/>
              </a:rPr>
              <a:t>işlemleri,</a:t>
            </a:r>
            <a:r>
              <a:rPr lang="tr-TR" sz="3200" b="1" kern="1200" dirty="0" smtClean="0">
                <a:solidFill>
                  <a:schemeClr val="tx1"/>
                </a:solidFill>
                <a:latin typeface="+mn-lt"/>
                <a:ea typeface="+mn-ea"/>
                <a:cs typeface="+mn-cs"/>
              </a:rPr>
              <a:t> </a:t>
            </a:r>
            <a:r>
              <a:rPr lang="tr-TR" sz="3200" kern="1200" dirty="0" smtClean="0">
                <a:solidFill>
                  <a:schemeClr val="tx1"/>
                </a:solidFill>
                <a:latin typeface="+mn-lt"/>
                <a:ea typeface="+mn-ea"/>
                <a:cs typeface="+mn-cs"/>
              </a:rPr>
              <a:t>ilkeleri ve usulü</a:t>
            </a:r>
            <a:r>
              <a:rPr lang="tr-TR" sz="3200" b="1" kern="1200" dirty="0" smtClean="0">
                <a:solidFill>
                  <a:schemeClr val="tx1"/>
                </a:solidFill>
                <a:latin typeface="+mn-lt"/>
                <a:ea typeface="+mn-ea"/>
                <a:cs typeface="+mn-cs"/>
              </a:rPr>
              <a:t> </a:t>
            </a:r>
            <a:r>
              <a:rPr lang="tr-TR" sz="3200" kern="1200" dirty="0" smtClean="0">
                <a:solidFill>
                  <a:schemeClr val="tx1"/>
                </a:solidFill>
                <a:latin typeface="+mn-lt"/>
                <a:ea typeface="+mn-ea"/>
                <a:cs typeface="+mn-cs"/>
              </a:rPr>
              <a:t>bir yönetmelik ile belirlenerek Gümrük ve Ticaret Bakanlığı denetim elemanları tarafından denetlenir. </a:t>
            </a:r>
          </a:p>
          <a:p>
            <a:r>
              <a:rPr lang="tr-TR" sz="3200" kern="1200" dirty="0" smtClean="0">
                <a:solidFill>
                  <a:schemeClr val="tx1"/>
                </a:solidFill>
                <a:latin typeface="+mn-lt"/>
                <a:ea typeface="+mn-ea"/>
                <a:cs typeface="+mn-cs"/>
              </a:rPr>
              <a:t>Kamu düzenine veya işletme konusuna aykırı işlemlerde veya bu yönde hazırlıklarda ya da muvazaalı iş ve faaliyetlerde bulunduğu belirlenen ticaret şirketleri hakkında, Gümrük ve Ticaret Bakanlığı’nca, fesih davası açılabilir. </a:t>
            </a:r>
            <a:endParaRPr lang="tr-TR"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Sermaye Şirketlerine İlişkin Özel Hükümler</a:t>
            </a:r>
            <a:endParaRPr lang="tr-TR" dirty="0"/>
          </a:p>
        </p:txBody>
      </p:sp>
      <p:sp>
        <p:nvSpPr>
          <p:cNvPr id="3" name="2 İçerik Yer Tutucusu"/>
          <p:cNvSpPr>
            <a:spLocks noGrp="1"/>
          </p:cNvSpPr>
          <p:nvPr>
            <p:ph idx="1"/>
          </p:nvPr>
        </p:nvSpPr>
        <p:spPr/>
        <p:txBody>
          <a:bodyPr>
            <a:normAutofit/>
          </a:bodyPr>
          <a:lstStyle/>
          <a:p>
            <a:r>
              <a:rPr lang="tr-TR" sz="3200" b="0" kern="1200" dirty="0" smtClean="0">
                <a:solidFill>
                  <a:schemeClr val="tx1"/>
                </a:solidFill>
                <a:latin typeface="+mn-lt"/>
                <a:ea typeface="+mn-ea"/>
                <a:cs typeface="+mn-cs"/>
              </a:rPr>
              <a:t>İnternet Sitesi</a:t>
            </a:r>
          </a:p>
          <a:p>
            <a:r>
              <a:rPr lang="tr-TR" sz="3200" b="0" kern="1200" dirty="0" smtClean="0">
                <a:solidFill>
                  <a:schemeClr val="tx1"/>
                </a:solidFill>
                <a:latin typeface="+mn-lt"/>
                <a:ea typeface="+mn-ea"/>
                <a:cs typeface="+mn-cs"/>
              </a:rPr>
              <a:t>Büyük-Orta-Küçük</a:t>
            </a:r>
            <a:r>
              <a:rPr lang="tr-TR" sz="3200" b="0" kern="1200" baseline="0" dirty="0" smtClean="0">
                <a:solidFill>
                  <a:schemeClr val="tx1"/>
                </a:solidFill>
                <a:latin typeface="+mn-lt"/>
                <a:ea typeface="+mn-ea"/>
                <a:cs typeface="+mn-cs"/>
              </a:rPr>
              <a:t> Ölçekli Şirketler</a:t>
            </a:r>
          </a:p>
          <a:p>
            <a:r>
              <a:rPr lang="tr-TR" sz="3200" b="0" kern="1200" dirty="0" err="1" smtClean="0">
                <a:solidFill>
                  <a:schemeClr val="tx1"/>
                </a:solidFill>
                <a:latin typeface="+mn-lt"/>
                <a:ea typeface="+mn-ea"/>
                <a:cs typeface="+mn-cs"/>
              </a:rPr>
              <a:t>Gayrıfaal</a:t>
            </a:r>
            <a:r>
              <a:rPr lang="tr-TR" sz="3200" b="0" kern="1200" baseline="0" dirty="0" smtClean="0">
                <a:solidFill>
                  <a:schemeClr val="tx1"/>
                </a:solidFill>
                <a:latin typeface="+mn-lt"/>
                <a:ea typeface="+mn-ea"/>
                <a:cs typeface="+mn-cs"/>
              </a:rPr>
              <a:t> Şirketlerin Resen Tasfiyesi</a:t>
            </a:r>
            <a:endParaRPr lang="tr-TR" sz="3200" b="0" kern="1200" dirty="0" smtClean="0">
              <a:solidFill>
                <a:schemeClr val="tx1"/>
              </a:solidFill>
              <a:latin typeface="+mn-lt"/>
              <a:ea typeface="+mn-ea"/>
              <a:cs typeface="+mn-cs"/>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Sermaye Şirketlerinin İnternet Sitesi Açma Yükümlülüğü</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Kanuna göre denetime tabi tutulmuş bulunan her sermaye şirketine bir internet sitesi açma, bu sitenin bir bölümünü bilgi toplumu hizmetlerine tahsis etme, internet sitesinin adresini şirketin unvanının altına yazma zorunluluğu getirmektedir. Denetime tabi şirketlerin hangileri olduğu Bakanlar Kurulu tarafından yayınlanan 2012/4312 sayılı Kararı ( RG 23.01.2013, S. 28537) dikkate alınarak belirlenecektir. </a:t>
            </a:r>
          </a:p>
          <a:p>
            <a:r>
              <a:rPr lang="tr-TR" sz="3200" kern="1200" smtClean="0">
                <a:solidFill>
                  <a:schemeClr val="tx1"/>
                </a:solidFill>
                <a:latin typeface="+mn-lt"/>
                <a:ea typeface="+mn-ea"/>
                <a:cs typeface="+mn-cs"/>
              </a:rPr>
              <a:t>Bunun sonucu denetime tabi olduğu anlaşılan anonim, limited ve sermayesi paylara bölünmüş komandit şirketler, açacakları veya zaten mevcut bulunan internet sitelerinin belli bir bölümünü kanunda belirtilen hususların yayımlanmasına özgülemek zorundadırlar. Bunların belli başlıları;</a:t>
            </a:r>
          </a:p>
          <a:p>
            <a:pPr lvl="0"/>
            <a:r>
              <a:rPr lang="tr-TR" sz="3200" kern="1200" smtClean="0">
                <a:solidFill>
                  <a:schemeClr val="tx1"/>
                </a:solidFill>
                <a:latin typeface="+mn-lt"/>
                <a:ea typeface="+mn-ea"/>
                <a:cs typeface="+mn-cs"/>
              </a:rPr>
              <a:t>Şirketçe kanunen yapılması gereken ilanlar. </a:t>
            </a:r>
            <a:endParaRPr lang="tr-T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4400" b="1" kern="1200" dirty="0" smtClean="0">
                <a:solidFill>
                  <a:schemeClr val="tx1"/>
                </a:solidFill>
                <a:latin typeface="+mj-lt"/>
                <a:ea typeface="+mj-ea"/>
                <a:cs typeface="+mj-cs"/>
              </a:rPr>
              <a:t> Sermaye Şirketlerinin İnternet Sitesi Açma Yükümlülüğü</a:t>
            </a:r>
            <a:endParaRPr lang="tr-TR" dirty="0"/>
          </a:p>
        </p:txBody>
      </p:sp>
      <p:sp>
        <p:nvSpPr>
          <p:cNvPr id="3" name="2 İçerik Yer Tutucusu"/>
          <p:cNvSpPr>
            <a:spLocks noGrp="1"/>
          </p:cNvSpPr>
          <p:nvPr>
            <p:ph idx="1"/>
          </p:nvPr>
        </p:nvSpPr>
        <p:spPr/>
        <p:txBody>
          <a:bodyPr>
            <a:normAutofit fontScale="77500" lnSpcReduction="20000"/>
          </a:bodyPr>
          <a:lstStyle/>
          <a:p>
            <a:pPr lvl="0"/>
            <a:r>
              <a:rPr lang="tr-TR" sz="3200" kern="1200" dirty="0" smtClean="0">
                <a:solidFill>
                  <a:schemeClr val="tx1"/>
                </a:solidFill>
                <a:latin typeface="+mn-lt"/>
                <a:ea typeface="+mn-ea"/>
                <a:cs typeface="+mn-cs"/>
              </a:rPr>
              <a:t>Pay sahipleri ile ortakların menfaatlerini koruyabilmeleri ve haklarını bilinçli kullanabilmeleri için görmelerinin ve bilmelerinin yararlı olduğu belgeler, bilgiler, açıklamalar. </a:t>
            </a:r>
          </a:p>
          <a:p>
            <a:pPr lvl="0"/>
            <a:r>
              <a:rPr lang="tr-TR" sz="3200" kern="1200" dirty="0" smtClean="0">
                <a:solidFill>
                  <a:schemeClr val="tx1"/>
                </a:solidFill>
                <a:latin typeface="+mn-lt"/>
                <a:ea typeface="+mn-ea"/>
                <a:cs typeface="+mn-cs"/>
              </a:rPr>
              <a:t>Raporlar </a:t>
            </a:r>
          </a:p>
          <a:p>
            <a:pPr lvl="0"/>
            <a:r>
              <a:rPr lang="tr-TR" sz="3200" kern="1200" dirty="0" smtClean="0">
                <a:solidFill>
                  <a:schemeClr val="tx1"/>
                </a:solidFill>
                <a:latin typeface="+mn-lt"/>
                <a:ea typeface="+mn-ea"/>
                <a:cs typeface="+mn-cs"/>
              </a:rPr>
              <a:t>Genel kurullara ait olanlar dâhil her türlü çağrılara ait belgeler, raporlar, yönetim kurulu açıklamaları. </a:t>
            </a:r>
          </a:p>
          <a:p>
            <a:pPr lvl="0"/>
            <a:r>
              <a:rPr lang="tr-TR" sz="3200" kern="1200" dirty="0" smtClean="0">
                <a:solidFill>
                  <a:schemeClr val="tx1"/>
                </a:solidFill>
                <a:latin typeface="+mn-lt"/>
                <a:ea typeface="+mn-ea"/>
                <a:cs typeface="+mn-cs"/>
              </a:rPr>
              <a:t>Finansal tablolar, kanunen açıklanması gerekli ara tablolar, özel amaçlarla çıkarılan bilançolar ve diğer finansal tablolar, pay ve menfaat sahipleri bakımından bilinmesi gerekli finansal raporlamalar, bunların dipnotları ve ekleri. </a:t>
            </a:r>
          </a:p>
          <a:p>
            <a:pPr lvl="0"/>
            <a:r>
              <a:rPr lang="tr-TR" sz="3200" kern="1200" dirty="0" smtClean="0">
                <a:solidFill>
                  <a:schemeClr val="tx1"/>
                </a:solidFill>
                <a:latin typeface="+mn-lt"/>
                <a:ea typeface="+mn-ea"/>
                <a:cs typeface="+mn-cs"/>
              </a:rPr>
              <a:t>Yönetim kurulunun yıllık raporu, denetçi ve özel denetçi raporları. </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Şirketlerinde Sermaye  Türleri</a:t>
            </a:r>
            <a:endParaRPr lang="tr-TR" dirty="0"/>
          </a:p>
        </p:txBody>
      </p:sp>
      <p:sp>
        <p:nvSpPr>
          <p:cNvPr id="3" name="2 İçerik Yer Tutucusu"/>
          <p:cNvSpPr>
            <a:spLocks noGrp="1"/>
          </p:cNvSpPr>
          <p:nvPr>
            <p:ph idx="1"/>
          </p:nvPr>
        </p:nvSpPr>
        <p:spPr/>
        <p:txBody>
          <a:bodyPr/>
          <a:lstStyle/>
          <a:p>
            <a:r>
              <a:rPr lang="tr-TR" sz="3200" b="1" kern="1200" dirty="0" smtClean="0">
                <a:solidFill>
                  <a:schemeClr val="tx1"/>
                </a:solidFill>
                <a:latin typeface="+mn-lt"/>
                <a:ea typeface="+mn-ea"/>
                <a:cs typeface="+mn-cs"/>
              </a:rPr>
              <a:t>Nakdi</a:t>
            </a:r>
          </a:p>
          <a:p>
            <a:r>
              <a:rPr lang="tr-TR" sz="3200" b="1" kern="1200" dirty="0" smtClean="0">
                <a:solidFill>
                  <a:schemeClr val="tx1"/>
                </a:solidFill>
                <a:latin typeface="+mn-lt"/>
                <a:ea typeface="+mn-ea"/>
                <a:cs typeface="+mn-cs"/>
              </a:rPr>
              <a:t>Ayni</a:t>
            </a:r>
          </a:p>
          <a:p>
            <a:r>
              <a:rPr lang="tr-TR" sz="3200" b="1" kern="1200" dirty="0" smtClean="0">
                <a:solidFill>
                  <a:schemeClr val="tx1"/>
                </a:solidFill>
                <a:latin typeface="+mn-lt"/>
                <a:ea typeface="+mn-ea"/>
                <a:cs typeface="+mn-cs"/>
              </a:rPr>
              <a:t>Emek </a:t>
            </a:r>
            <a:endParaRPr lang="tr-TR"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Büyüklüklerine Göre Sermaye Şirketlerinin Sınıflandırılması</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Küçük ve orta büyüklükteki işletmeleri tanımlayan ölçütler, Türkiye Odalar ve Borsalar Birliği ve Kamu Gözetim, Muhasebe ve Denetim Standartları Kurumunun görüşleri alınarak, Gümrük ve Ticaret Bakanlığı tarafından yönetmelikle düzenlenecektir.</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t>
            </a:r>
            <a:r>
              <a:rPr lang="tr-TR" sz="3200" b="1" kern="1200" dirty="0" err="1" smtClean="0">
                <a:solidFill>
                  <a:schemeClr val="tx1"/>
                </a:solidFill>
                <a:latin typeface="+mn-lt"/>
                <a:ea typeface="+mn-ea"/>
                <a:cs typeface="+mn-cs"/>
              </a:rPr>
              <a:t>Gayrifaal</a:t>
            </a:r>
            <a:r>
              <a:rPr lang="tr-TR" sz="3200" b="1" kern="1200" dirty="0" smtClean="0">
                <a:solidFill>
                  <a:schemeClr val="tx1"/>
                </a:solidFill>
                <a:latin typeface="+mn-lt"/>
                <a:ea typeface="+mn-ea"/>
                <a:cs typeface="+mn-cs"/>
              </a:rPr>
              <a:t> Sermaye Şirketlerinin Ticaret Sicilinden </a:t>
            </a:r>
            <a:r>
              <a:rPr lang="tr-TR" sz="3200" b="1" kern="1200" dirty="0" err="1" smtClean="0">
                <a:solidFill>
                  <a:schemeClr val="tx1"/>
                </a:solidFill>
                <a:latin typeface="+mn-lt"/>
                <a:ea typeface="+mn-ea"/>
                <a:cs typeface="+mn-cs"/>
              </a:rPr>
              <a:t>Re’sen</a:t>
            </a:r>
            <a:r>
              <a:rPr lang="tr-TR" sz="3200" b="1" kern="1200" dirty="0" smtClean="0">
                <a:solidFill>
                  <a:schemeClr val="tx1"/>
                </a:solidFill>
                <a:latin typeface="+mn-lt"/>
                <a:ea typeface="+mn-ea"/>
                <a:cs typeface="+mn-cs"/>
              </a:rPr>
              <a:t> Terkini</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6335 sayılı Kanunla eklenen Geçici 7. madde, gayrifaal anonim ve limited şirketlerle kooperatiflerin tasfiyelerini kolaylaştıran ve sicilden silinmelerini sağlayan bir düzenleme getirmiştir. Bu düzenleme gereğince ticaret sicile kayıtlı olup faaliyetlerine devam etmeyen şirketlere ihtar gönderilerek, tasfiye işlemlerini gerçekleştirmeleri istenecektir. Tasfiye işlemi şirket tarafından gerçekleştirilmediğinde, kayıtları resen silinecek ve varsa malvarlıkları hazineye geçirilecektir.</a:t>
            </a:r>
            <a:endParaRPr lang="tr-T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Nakdi Sermaye</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 para (TL veya döviz) </a:t>
            </a:r>
          </a:p>
          <a:p>
            <a:r>
              <a:rPr lang="tr-TR" sz="3200" kern="1200" smtClean="0">
                <a:solidFill>
                  <a:schemeClr val="tx1"/>
                </a:solidFill>
                <a:latin typeface="+mn-lt"/>
                <a:ea typeface="+mn-ea"/>
                <a:cs typeface="+mn-cs"/>
              </a:rPr>
              <a:t> alacaklar (senetli veya senetsiz) </a:t>
            </a:r>
          </a:p>
          <a:p>
            <a:r>
              <a:rPr lang="tr-TR" sz="3200" kern="1200" smtClean="0">
                <a:solidFill>
                  <a:schemeClr val="tx1"/>
                </a:solidFill>
                <a:latin typeface="+mn-lt"/>
                <a:ea typeface="+mn-ea"/>
                <a:cs typeface="+mn-cs"/>
              </a:rPr>
              <a:t>Kıymetli Evrak (çek, bono, tahvil vs.)</a:t>
            </a:r>
            <a:endParaRPr lang="tr-T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Ayni Sermaye</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Taşınırlar</a:t>
            </a:r>
          </a:p>
          <a:p>
            <a:r>
              <a:rPr lang="tr-TR" sz="3200" kern="1200" dirty="0" smtClean="0">
                <a:solidFill>
                  <a:schemeClr val="tx1"/>
                </a:solidFill>
                <a:latin typeface="+mn-lt"/>
                <a:ea typeface="+mn-ea"/>
                <a:cs typeface="+mn-cs"/>
              </a:rPr>
              <a:t>Taşınmazlar</a:t>
            </a:r>
          </a:p>
          <a:p>
            <a:r>
              <a:rPr lang="tr-TR" sz="3200" kern="1200" dirty="0" smtClean="0">
                <a:solidFill>
                  <a:schemeClr val="tx1"/>
                </a:solidFill>
                <a:latin typeface="+mn-lt"/>
                <a:ea typeface="+mn-ea"/>
                <a:cs typeface="+mn-cs"/>
              </a:rPr>
              <a:t>Fikri mülkiyet hakları (marka, patent, tasarım, vs.) </a:t>
            </a:r>
          </a:p>
          <a:p>
            <a:r>
              <a:rPr lang="tr-TR" sz="3200" kern="1200" dirty="0" smtClean="0">
                <a:solidFill>
                  <a:schemeClr val="tx1"/>
                </a:solidFill>
                <a:latin typeface="+mn-lt"/>
                <a:ea typeface="+mn-ea"/>
                <a:cs typeface="+mn-cs"/>
              </a:rPr>
              <a:t>Taşınır ve taşınmazların faydalanma ve kullanma hakları (intifa vs.) </a:t>
            </a:r>
          </a:p>
          <a:p>
            <a:r>
              <a:rPr lang="tr-TR" sz="3200" kern="1200" dirty="0" smtClean="0">
                <a:solidFill>
                  <a:schemeClr val="tx1"/>
                </a:solidFill>
                <a:latin typeface="+mn-lt"/>
                <a:ea typeface="+mn-ea"/>
                <a:cs typeface="+mn-cs"/>
              </a:rPr>
              <a:t>Sermaye payları</a:t>
            </a:r>
          </a:p>
          <a:p>
            <a:r>
              <a:rPr lang="tr-TR" sz="3200" kern="1200" dirty="0" smtClean="0">
                <a:solidFill>
                  <a:schemeClr val="tx1"/>
                </a:solidFill>
                <a:latin typeface="+mn-lt"/>
                <a:ea typeface="+mn-ea"/>
                <a:cs typeface="+mn-cs"/>
              </a:rPr>
              <a:t>Haklı olarak kullanılan devredilebilir elektronik ortamlar, alanlar, adlar ve işaretler gibi değerler</a:t>
            </a:r>
          </a:p>
          <a:p>
            <a:r>
              <a:rPr lang="tr-TR" sz="3200" kern="1200" dirty="0" smtClean="0">
                <a:solidFill>
                  <a:schemeClr val="tx1"/>
                </a:solidFill>
                <a:latin typeface="+mn-lt"/>
                <a:ea typeface="+mn-ea"/>
                <a:cs typeface="+mn-cs"/>
              </a:rPr>
              <a:t>Maden ruhsatnameleri ve bunun gibi ekonomik değeri olan diğer haklar</a:t>
            </a:r>
          </a:p>
          <a:p>
            <a:r>
              <a:rPr lang="tr-TR" sz="3200" kern="1200" dirty="0" smtClean="0">
                <a:solidFill>
                  <a:schemeClr val="tx1"/>
                </a:solidFill>
                <a:latin typeface="+mn-lt"/>
                <a:ea typeface="+mn-ea"/>
                <a:cs typeface="+mn-cs"/>
              </a:rPr>
              <a:t>Devrolunabilen ve nakden değerlendirilebilen her türlü değer </a:t>
            </a:r>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5649</Words>
  <Application>Microsoft Office PowerPoint</Application>
  <PresentationFormat>Ekran Gösterisi (4:3)</PresentationFormat>
  <Paragraphs>261</Paragraphs>
  <Slides>71</Slides>
  <Notes>0</Notes>
  <HiddenSlides>0</HiddenSlides>
  <MMClips>0</MMClips>
  <ScaleCrop>false</ScaleCrop>
  <HeadingPairs>
    <vt:vector size="4" baseType="variant">
      <vt:variant>
        <vt:lpstr>Tema</vt:lpstr>
      </vt:variant>
      <vt:variant>
        <vt:i4>1</vt:i4>
      </vt:variant>
      <vt:variant>
        <vt:lpstr>Slayt Başlıkları</vt:lpstr>
      </vt:variant>
      <vt:variant>
        <vt:i4>71</vt:i4>
      </vt:variant>
    </vt:vector>
  </HeadingPairs>
  <TitlesOfParts>
    <vt:vector size="72" baseType="lpstr">
      <vt:lpstr>Ofis Teması</vt:lpstr>
      <vt:lpstr>TİCARET HUKUKU BİLGİSİ  </vt:lpstr>
      <vt:lpstr>Ticaret Şirketi Kavramı</vt:lpstr>
      <vt:lpstr> Ticaret Şirketlerine Uygulanacak Mevzuat Hükümleri</vt:lpstr>
      <vt:lpstr> Tüzel Kişilik </vt:lpstr>
      <vt:lpstr> Ehliyet </vt:lpstr>
      <vt:lpstr> Ticaret Şirketlerinde Bağımsız Malvarlığı </vt:lpstr>
      <vt:lpstr> Ticaret Şirketlerinde Sermaye  Türleri</vt:lpstr>
      <vt:lpstr>Nakdi Sermaye</vt:lpstr>
      <vt:lpstr> Ayni Sermaye</vt:lpstr>
      <vt:lpstr> Emek Sermayesi</vt:lpstr>
      <vt:lpstr> Sermaye Koyma Borcu</vt:lpstr>
      <vt:lpstr> Sermaye Koyma Borcu</vt:lpstr>
      <vt:lpstr> Sermaye Koyma Borcu</vt:lpstr>
      <vt:lpstr> Sermaye Koyma Borcu</vt:lpstr>
      <vt:lpstr> Temerrüt Faizi</vt:lpstr>
      <vt:lpstr> Alacağın Sermaye Olarak Getirilmesinde Sorumluluk </vt:lpstr>
      <vt:lpstr> Faiz ve Ücret Alma Hakkı</vt:lpstr>
      <vt:lpstr> Ticaret Şirketlerinde Borçlardan Sorumluluk</vt:lpstr>
      <vt:lpstr>Ticaret Şirketlerinde Sorumluluk</vt:lpstr>
      <vt:lpstr>Ticaret Şirketlerinde Sorumluluk</vt:lpstr>
      <vt:lpstr>Ticaret Şirketleriyle İlgili Uyuşmazlıklarda Yargılama Usulü ve Zamanaşımı </vt:lpstr>
      <vt:lpstr>Ticaret Şirketlerinin Yerleşim Yeri (İkametgâhı) ve Vatandaşlığı</vt:lpstr>
      <vt:lpstr> Ticaret Şirketlerinde Birleşme</vt:lpstr>
      <vt:lpstr>Birleşme Türleri</vt:lpstr>
      <vt:lpstr> Birbirleriyle Birleşecek Şirketler</vt:lpstr>
      <vt:lpstr> Ortaklık Payının ve Haklarının Korunması</vt:lpstr>
      <vt:lpstr> Ortaklık Payının ve Haklarının Korunması</vt:lpstr>
      <vt:lpstr>Birleşme İşlemleri</vt:lpstr>
      <vt:lpstr>Birleşme İşlemleri</vt:lpstr>
      <vt:lpstr>Birleşmenin Sonuçları</vt:lpstr>
      <vt:lpstr>Birleşmenin Sonuçları</vt:lpstr>
      <vt:lpstr> Bölünme Kavramı ve Bölünebilecek Şirketler</vt:lpstr>
      <vt:lpstr> Kavram ve Bölünebilecek Şirketler</vt:lpstr>
      <vt:lpstr> Bölünme İşlemleri</vt:lpstr>
      <vt:lpstr> Bölünme İşlemleri</vt:lpstr>
      <vt:lpstr> Bölünme İşlemleri</vt:lpstr>
      <vt:lpstr> Bölünme İşlemleri</vt:lpstr>
      <vt:lpstr>Bölünmenin Sonuçları</vt:lpstr>
      <vt:lpstr>Bölünmenin Sonuçları</vt:lpstr>
      <vt:lpstr> Tür Değiştirme</vt:lpstr>
      <vt:lpstr> Birbirlerine Tür Değiştirecek Şirketler</vt:lpstr>
      <vt:lpstr>Tür Değiştirmede Uygulanacak Hükümler</vt:lpstr>
      <vt:lpstr>Tür Değiştirmede Şirket Payının ve Haklarının Korunması </vt:lpstr>
      <vt:lpstr>Tür Değiştirme İşlemleri</vt:lpstr>
      <vt:lpstr>Tür Değiştirmenin Doğurduğu Sonuçlar</vt:lpstr>
      <vt:lpstr> Birleşme, Bölünme ve Tür Değiştirmede Ortak Hükümler</vt:lpstr>
      <vt:lpstr> Birleşme, Bölünme ve Tür Değiştirmede Ortaklık Paylarının ve Haklarının incelenmesi</vt:lpstr>
      <vt:lpstr> Birleşme, Bölünme ve Tür Değiştirme Kararlarının İptali</vt:lpstr>
      <vt:lpstr>Birleşme, Bölünme ve Tür Değiştirmede Sorumluluk</vt:lpstr>
      <vt:lpstr>Ticari İşletme ile İlgili Birleşme ve Tür Değiştirme</vt:lpstr>
      <vt:lpstr>Şirketler Topluluğu</vt:lpstr>
      <vt:lpstr> Şirketler Topluluğu İlişkisinde Belirleyici Unsurlar </vt:lpstr>
      <vt:lpstr> Şirketler Topluluğunun Çeşitleri</vt:lpstr>
      <vt:lpstr>Fiili Şirketler Topluluğu</vt:lpstr>
      <vt:lpstr> Fiili Şirketler Topluluğu</vt:lpstr>
      <vt:lpstr> Sözleşmeye Dayalı Şirketler Topluluğu</vt:lpstr>
      <vt:lpstr>Karşılıklı İştirak</vt:lpstr>
      <vt:lpstr> Bağlı ve Hakim Şirketlerin Raporları</vt:lpstr>
      <vt:lpstr> Şirketler Topluluğunda Sorumluluk </vt:lpstr>
      <vt:lpstr> Şirketler Topluluğunda Sorumluluk </vt:lpstr>
      <vt:lpstr> Şirketler Topluluğunda Sorumluluk </vt:lpstr>
      <vt:lpstr> Özel Hükümler</vt:lpstr>
      <vt:lpstr> Güvenden Doğan Sorumluluk</vt:lpstr>
      <vt:lpstr> Özel Denetçi Atanması Zorunluluğu</vt:lpstr>
      <vt:lpstr>Azınlığı Çıkarma Hakkı</vt:lpstr>
      <vt:lpstr>Gümrük ve Ticaret Bakanlığı’nın Düzenleme ve Denetleme Yetkisi</vt:lpstr>
      <vt:lpstr>Sermaye Şirketlerine İlişkin Özel Hükümler</vt:lpstr>
      <vt:lpstr> Sermaye Şirketlerinin İnternet Sitesi Açma Yükümlülüğü</vt:lpstr>
      <vt:lpstr> Sermaye Şirketlerinin İnternet Sitesi Açma Yükümlülüğü</vt:lpstr>
      <vt:lpstr> Büyüklüklerine Göre Sermaye Şirketlerinin Sınıflandırılması</vt:lpstr>
      <vt:lpstr> Gayrifaal Sermaye Şirketlerinin Ticaret Sicilinden Re’sen Terkini</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3</cp:revision>
  <dcterms:created xsi:type="dcterms:W3CDTF">2013-02-19T09:35:55Z</dcterms:created>
  <dcterms:modified xsi:type="dcterms:W3CDTF">2013-02-19T09:59:51Z</dcterms:modified>
</cp:coreProperties>
</file>